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60" r:id="rId5"/>
    <p:sldId id="284" r:id="rId6"/>
    <p:sldId id="259" r:id="rId7"/>
    <p:sldId id="261" r:id="rId8"/>
    <p:sldId id="278" r:id="rId9"/>
    <p:sldId id="275" r:id="rId10"/>
    <p:sldId id="262" r:id="rId11"/>
    <p:sldId id="263" r:id="rId12"/>
    <p:sldId id="264" r:id="rId13"/>
    <p:sldId id="265" r:id="rId14"/>
    <p:sldId id="266" r:id="rId15"/>
    <p:sldId id="267" r:id="rId16"/>
    <p:sldId id="282" r:id="rId17"/>
    <p:sldId id="268" r:id="rId18"/>
    <p:sldId id="279" r:id="rId19"/>
    <p:sldId id="280" r:id="rId20"/>
    <p:sldId id="269" r:id="rId21"/>
    <p:sldId id="270" r:id="rId22"/>
    <p:sldId id="276" r:id="rId23"/>
    <p:sldId id="277" r:id="rId24"/>
    <p:sldId id="271" r:id="rId25"/>
    <p:sldId id="272" r:id="rId26"/>
    <p:sldId id="273" r:id="rId27"/>
    <p:sldId id="274" r:id="rId28"/>
    <p:sldId id="281" r:id="rId29"/>
    <p:sldId id="283" r:id="rId30"/>
    <p:sldId id="285" r:id="rId3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90" d="100"/>
          <a:sy n="90" d="100"/>
        </p:scale>
        <p:origin x="-816" y="75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AC0F621-6C29-4DB8-B1E7-E9CBF39FB2EC}" type="datetimeFigureOut">
              <a:rPr lang="es-CO" smtClean="0"/>
              <a:pPr/>
              <a:t>04/09/2013</a:t>
            </a:fld>
            <a:endParaRPr lang="es-CO"/>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CO"/>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8A6A34F-2018-40DB-B176-5B2424F53BC6}" type="slidenum">
              <a:rPr lang="es-CO" smtClean="0"/>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AC0F621-6C29-4DB8-B1E7-E9CBF39FB2EC}" type="datetimeFigureOut">
              <a:rPr lang="es-CO" smtClean="0"/>
              <a:pPr/>
              <a:t>04/09/2013</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78A6A34F-2018-40DB-B176-5B2424F53BC6}"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3AC0F621-6C29-4DB8-B1E7-E9CBF39FB2EC}" type="datetimeFigureOut">
              <a:rPr lang="es-CO" smtClean="0"/>
              <a:pPr/>
              <a:t>04/09/2013</a:t>
            </a:fld>
            <a:endParaRPr lang="es-CO"/>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CO"/>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8A6A34F-2018-40DB-B176-5B2424F53BC6}"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AC0F621-6C29-4DB8-B1E7-E9CBF39FB2EC}" type="datetimeFigureOut">
              <a:rPr lang="es-CO" smtClean="0"/>
              <a:pPr/>
              <a:t>04/09/2013</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78A6A34F-2018-40DB-B176-5B2424F53BC6}"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AC0F621-6C29-4DB8-B1E7-E9CBF39FB2EC}" type="datetimeFigureOut">
              <a:rPr lang="es-CO" smtClean="0"/>
              <a:pPr/>
              <a:t>04/09/2013</a:t>
            </a:fld>
            <a:endParaRPr lang="es-CO"/>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CO"/>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78A6A34F-2018-40DB-B176-5B2424F53BC6}" type="slidenum">
              <a:rPr lang="es-CO" smtClean="0"/>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3AC0F621-6C29-4DB8-B1E7-E9CBF39FB2EC}" type="datetimeFigureOut">
              <a:rPr lang="es-CO" smtClean="0"/>
              <a:pPr/>
              <a:t>04/09/2013</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78A6A34F-2018-40DB-B176-5B2424F53BC6}"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3AC0F621-6C29-4DB8-B1E7-E9CBF39FB2EC}" type="datetimeFigureOut">
              <a:rPr lang="es-CO" smtClean="0"/>
              <a:pPr/>
              <a:t>04/09/2013</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9" name="8 Marcador de número de diapositiva"/>
          <p:cNvSpPr>
            <a:spLocks noGrp="1"/>
          </p:cNvSpPr>
          <p:nvPr>
            <p:ph type="sldNum" sz="quarter" idx="12"/>
          </p:nvPr>
        </p:nvSpPr>
        <p:spPr/>
        <p:txBody>
          <a:bodyPr/>
          <a:lstStyle>
            <a:extLst/>
          </a:lstStyle>
          <a:p>
            <a:fld id="{78A6A34F-2018-40DB-B176-5B2424F53BC6}"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3AC0F621-6C29-4DB8-B1E7-E9CBF39FB2EC}" type="datetimeFigureOut">
              <a:rPr lang="es-CO" smtClean="0"/>
              <a:pPr/>
              <a:t>04/09/2013</a:t>
            </a:fld>
            <a:endParaRPr lang="es-CO"/>
          </a:p>
        </p:txBody>
      </p:sp>
      <p:sp>
        <p:nvSpPr>
          <p:cNvPr id="4" name="3 Marcador de pie de página"/>
          <p:cNvSpPr>
            <a:spLocks noGrp="1"/>
          </p:cNvSpPr>
          <p:nvPr>
            <p:ph type="ftr" sz="quarter" idx="11"/>
          </p:nvPr>
        </p:nvSpPr>
        <p:spPr/>
        <p:txBody>
          <a:bodyPr/>
          <a:lstStyle>
            <a:extLst/>
          </a:lstStyle>
          <a:p>
            <a:endParaRPr lang="es-CO"/>
          </a:p>
        </p:txBody>
      </p:sp>
      <p:sp>
        <p:nvSpPr>
          <p:cNvPr id="5" name="4 Marcador de número de diapositiva"/>
          <p:cNvSpPr>
            <a:spLocks noGrp="1"/>
          </p:cNvSpPr>
          <p:nvPr>
            <p:ph type="sldNum" sz="quarter" idx="12"/>
          </p:nvPr>
        </p:nvSpPr>
        <p:spPr/>
        <p:txBody>
          <a:bodyPr/>
          <a:lstStyle>
            <a:extLst/>
          </a:lstStyle>
          <a:p>
            <a:fld id="{78A6A34F-2018-40DB-B176-5B2424F53BC6}"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3AC0F621-6C29-4DB8-B1E7-E9CBF39FB2EC}" type="datetimeFigureOut">
              <a:rPr lang="es-CO" smtClean="0"/>
              <a:pPr/>
              <a:t>04/09/2013</a:t>
            </a:fld>
            <a:endParaRPr lang="es-CO"/>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CO"/>
          </a:p>
        </p:txBody>
      </p:sp>
      <p:sp>
        <p:nvSpPr>
          <p:cNvPr id="4" name="3 Marcador de número de diapositiva"/>
          <p:cNvSpPr>
            <a:spLocks noGrp="1"/>
          </p:cNvSpPr>
          <p:nvPr>
            <p:ph type="sldNum" sz="quarter" idx="12"/>
          </p:nvPr>
        </p:nvSpPr>
        <p:spPr/>
        <p:txBody>
          <a:bodyPr/>
          <a:lstStyle>
            <a:extLst/>
          </a:lstStyle>
          <a:p>
            <a:fld id="{78A6A34F-2018-40DB-B176-5B2424F53BC6}"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3AC0F621-6C29-4DB8-B1E7-E9CBF39FB2EC}" type="datetimeFigureOut">
              <a:rPr lang="es-CO" smtClean="0"/>
              <a:pPr/>
              <a:t>04/09/2013</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78A6A34F-2018-40DB-B176-5B2424F53BC6}"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3AC0F621-6C29-4DB8-B1E7-E9CBF39FB2EC}" type="datetimeFigureOut">
              <a:rPr lang="es-CO" smtClean="0"/>
              <a:pPr/>
              <a:t>04/09/2013</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78A6A34F-2018-40DB-B176-5B2424F53BC6}" type="slidenum">
              <a:rPr lang="es-CO" smtClean="0"/>
              <a:pPr/>
              <a:t>‹Nº›</a:t>
            </a:fld>
            <a:endParaRPr lang="es-CO"/>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AC0F621-6C29-4DB8-B1E7-E9CBF39FB2EC}" type="datetimeFigureOut">
              <a:rPr lang="es-CO" smtClean="0"/>
              <a:pPr/>
              <a:t>04/09/2013</a:t>
            </a:fld>
            <a:endParaRPr lang="es-CO"/>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CO"/>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8A6A34F-2018-40DB-B176-5B2424F53BC6}"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s.wikipedia.org/wiki/Capa_de_re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476672"/>
            <a:ext cx="7772400" cy="1224136"/>
          </a:xfrm>
          <a:ln>
            <a:noFill/>
          </a:ln>
        </p:spPr>
        <p:txBody>
          <a:bodyPr>
            <a:normAutofit fontScale="90000"/>
          </a:bodyPr>
          <a:lstStyle/>
          <a:p>
            <a:pPr algn="ctr"/>
            <a:r>
              <a:rPr lang="es-CO" b="1" dirty="0" smtClean="0">
                <a:latin typeface="Times New Roman" pitchFamily="18" charset="0"/>
                <a:cs typeface="Times New Roman" pitchFamily="18" charset="0"/>
              </a:rPr>
              <a:t>Plan De Mejoramiento Tercer Periodo </a:t>
            </a:r>
            <a:endParaRPr lang="es-CO" b="1" dirty="0">
              <a:latin typeface="Times New Roman" pitchFamily="18" charset="0"/>
              <a:cs typeface="Times New Roman" pitchFamily="18" charset="0"/>
            </a:endParaRPr>
          </a:p>
        </p:txBody>
      </p:sp>
      <p:sp>
        <p:nvSpPr>
          <p:cNvPr id="3" name="2 Subtítulo"/>
          <p:cNvSpPr>
            <a:spLocks noGrp="1"/>
          </p:cNvSpPr>
          <p:nvPr>
            <p:ph type="subTitle" idx="1"/>
          </p:nvPr>
        </p:nvSpPr>
        <p:spPr>
          <a:xfrm>
            <a:off x="1371600" y="2132856"/>
            <a:ext cx="7016824" cy="4725144"/>
          </a:xfrm>
        </p:spPr>
        <p:txBody>
          <a:bodyPr>
            <a:normAutofit/>
          </a:bodyPr>
          <a:lstStyle/>
          <a:p>
            <a:pPr algn="ctr">
              <a:lnSpc>
                <a:spcPct val="200000"/>
              </a:lnSpc>
            </a:pPr>
            <a:r>
              <a:rPr lang="es-CO" dirty="0" smtClean="0">
                <a:latin typeface="Arial" pitchFamily="34" charset="0"/>
                <a:cs typeface="Arial" pitchFamily="34" charset="0"/>
              </a:rPr>
              <a:t>Jimmy </a:t>
            </a:r>
            <a:r>
              <a:rPr lang="es-CO" dirty="0" err="1" smtClean="0">
                <a:latin typeface="Arial" pitchFamily="34" charset="0"/>
                <a:cs typeface="Arial" pitchFamily="34" charset="0"/>
              </a:rPr>
              <a:t>Z</a:t>
            </a:r>
            <a:r>
              <a:rPr lang="es-CO" dirty="0" err="1" smtClean="0">
                <a:latin typeface="Arial" pitchFamily="34" charset="0"/>
                <a:cs typeface="Arial" pitchFamily="34" charset="0"/>
              </a:rPr>
              <a:t>amaris</a:t>
            </a:r>
            <a:r>
              <a:rPr lang="es-CO" dirty="0" smtClean="0">
                <a:latin typeface="Arial" pitchFamily="34" charset="0"/>
                <a:cs typeface="Arial" pitchFamily="34" charset="0"/>
              </a:rPr>
              <a:t> </a:t>
            </a:r>
            <a:r>
              <a:rPr lang="es-CO" smtClean="0">
                <a:latin typeface="Arial" pitchFamily="34" charset="0"/>
                <a:cs typeface="Arial" pitchFamily="34" charset="0"/>
              </a:rPr>
              <a:t>Neira </a:t>
            </a:r>
            <a:r>
              <a:rPr lang="es-CO" smtClean="0">
                <a:latin typeface="Arial" pitchFamily="34" charset="0"/>
                <a:cs typeface="Arial" pitchFamily="34" charset="0"/>
              </a:rPr>
              <a:t>Guerrero </a:t>
            </a:r>
            <a:endParaRPr lang="es-CO" dirty="0" smtClean="0">
              <a:latin typeface="Times New Roman" pitchFamily="18" charset="0"/>
              <a:cs typeface="Times New Roman" pitchFamily="18" charset="0"/>
            </a:endParaRPr>
          </a:p>
          <a:p>
            <a:pPr algn="ctr">
              <a:lnSpc>
                <a:spcPct val="200000"/>
              </a:lnSpc>
            </a:pPr>
            <a:r>
              <a:rPr lang="es-CO" dirty="0" smtClean="0">
                <a:latin typeface="Times New Roman" pitchFamily="18" charset="0"/>
                <a:cs typeface="Times New Roman" pitchFamily="18" charset="0"/>
              </a:rPr>
              <a:t>Grado:10-1</a:t>
            </a:r>
          </a:p>
          <a:p>
            <a:pPr algn="ctr">
              <a:lnSpc>
                <a:spcPct val="200000"/>
              </a:lnSpc>
            </a:pPr>
            <a:r>
              <a:rPr lang="es-CO" dirty="0" smtClean="0">
                <a:latin typeface="Times New Roman" pitchFamily="18" charset="0"/>
                <a:cs typeface="Times New Roman" pitchFamily="18" charset="0"/>
              </a:rPr>
              <a:t>Institución Educativa Técnica Ciudad Ibagué </a:t>
            </a:r>
          </a:p>
          <a:p>
            <a:pPr algn="ctr">
              <a:lnSpc>
                <a:spcPct val="200000"/>
              </a:lnSpc>
            </a:pPr>
            <a:r>
              <a:rPr lang="es-CO" dirty="0" smtClean="0">
                <a:latin typeface="Times New Roman" pitchFamily="18" charset="0"/>
                <a:cs typeface="Times New Roman" pitchFamily="18" charset="0"/>
              </a:rPr>
              <a:t>Año:2013</a:t>
            </a:r>
          </a:p>
          <a:p>
            <a:pPr algn="ctr">
              <a:lnSpc>
                <a:spcPct val="200000"/>
              </a:lnSpc>
            </a:pPr>
            <a:endParaRPr lang="es-CO" dirty="0"/>
          </a:p>
        </p:txBody>
      </p:sp>
    </p:spTree>
    <p:extLst>
      <p:ext uri="{BB962C8B-B14F-4D97-AF65-F5344CB8AC3E}">
        <p14:creationId xmlns:p14="http://schemas.microsoft.com/office/powerpoint/2010/main" val="4248965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Router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p:txBody>
          <a:bodyPr>
            <a:normAutofit lnSpcReduction="10000"/>
          </a:bodyPr>
          <a:lstStyle/>
          <a:p>
            <a:pPr marL="64008" indent="0" algn="ctr">
              <a:buNone/>
            </a:pPr>
            <a:r>
              <a:rPr lang="es-CO" dirty="0" smtClean="0">
                <a:latin typeface="Times New Roman" pitchFamily="18" charset="0"/>
                <a:cs typeface="Times New Roman" pitchFamily="18" charset="0"/>
              </a:rPr>
              <a:t> Da la dirección mas rápida, mas adecuada mas segura para el envió de datos, dirigir la información o indicar para donde coger, Dispositivo De Red De Comunicación De Datos.</a:t>
            </a:r>
          </a:p>
          <a:p>
            <a:pPr marL="64008" indent="0" algn="ctr">
              <a:buNone/>
            </a:pPr>
            <a:r>
              <a:rPr lang="es-CO" dirty="0">
                <a:solidFill>
                  <a:schemeClr val="tx1">
                    <a:lumMod val="95000"/>
                  </a:schemeClr>
                </a:solidFill>
                <a:latin typeface="Times New Roman" pitchFamily="18" charset="0"/>
                <a:cs typeface="Times New Roman" pitchFamily="18" charset="0"/>
              </a:rPr>
              <a:t>es un dispositivo que proporciona conectividad a </a:t>
            </a:r>
            <a:r>
              <a:rPr lang="es-CO" dirty="0" smtClean="0">
                <a:solidFill>
                  <a:schemeClr val="tx1">
                    <a:lumMod val="95000"/>
                  </a:schemeClr>
                </a:solidFill>
                <a:latin typeface="Times New Roman" pitchFamily="18" charset="0"/>
                <a:cs typeface="Times New Roman" pitchFamily="18" charset="0"/>
              </a:rPr>
              <a:t>nivel </a:t>
            </a:r>
            <a:r>
              <a:rPr lang="es-CO" dirty="0" smtClean="0">
                <a:solidFill>
                  <a:schemeClr val="tx1">
                    <a:lumMod val="95000"/>
                  </a:schemeClr>
                </a:solidFill>
                <a:latin typeface="Times New Roman" pitchFamily="18" charset="0"/>
                <a:cs typeface="Times New Roman" pitchFamily="18" charset="0"/>
                <a:hlinkClick r:id="rId2" tooltip="Capa de red"/>
              </a:rPr>
              <a:t> </a:t>
            </a:r>
            <a:r>
              <a:rPr lang="es-CO" dirty="0" smtClean="0">
                <a:solidFill>
                  <a:schemeClr val="tx1">
                    <a:lumMod val="95000"/>
                  </a:schemeClr>
                </a:solidFill>
                <a:latin typeface="Times New Roman" pitchFamily="18" charset="0"/>
                <a:cs typeface="Times New Roman" pitchFamily="18" charset="0"/>
              </a:rPr>
              <a:t>de red </a:t>
            </a:r>
            <a:r>
              <a:rPr lang="es-CO" dirty="0">
                <a:solidFill>
                  <a:schemeClr val="tx1">
                    <a:lumMod val="95000"/>
                  </a:schemeClr>
                </a:solidFill>
                <a:latin typeface="Times New Roman" pitchFamily="18" charset="0"/>
                <a:cs typeface="Times New Roman" pitchFamily="18" charset="0"/>
              </a:rPr>
              <a:t> o nivel tres en el </a:t>
            </a:r>
            <a:r>
              <a:rPr lang="es-CO" dirty="0" smtClean="0">
                <a:solidFill>
                  <a:schemeClr val="tx1">
                    <a:lumMod val="95000"/>
                  </a:schemeClr>
                </a:solidFill>
                <a:latin typeface="Times New Roman" pitchFamily="18" charset="0"/>
                <a:cs typeface="Times New Roman" pitchFamily="18" charset="0"/>
              </a:rPr>
              <a:t>modelo OSI. Su </a:t>
            </a:r>
            <a:r>
              <a:rPr lang="es-CO" dirty="0">
                <a:solidFill>
                  <a:schemeClr val="tx1">
                    <a:lumMod val="95000"/>
                  </a:schemeClr>
                </a:solidFill>
                <a:latin typeface="Times New Roman" pitchFamily="18" charset="0"/>
                <a:cs typeface="Times New Roman" pitchFamily="18" charset="0"/>
              </a:rPr>
              <a:t>función principal consiste en enviar o encaminar paquetes de datos de una red a otra, es decir, interconectar </a:t>
            </a:r>
            <a:r>
              <a:rPr lang="es-CO" dirty="0" smtClean="0">
                <a:solidFill>
                  <a:schemeClr val="tx1">
                    <a:lumMod val="95000"/>
                  </a:schemeClr>
                </a:solidFill>
                <a:latin typeface="Times New Roman" pitchFamily="18" charset="0"/>
                <a:cs typeface="Times New Roman" pitchFamily="18" charset="0"/>
              </a:rPr>
              <a:t>subredes, </a:t>
            </a:r>
            <a:r>
              <a:rPr lang="es-CO" dirty="0">
                <a:solidFill>
                  <a:schemeClr val="tx1">
                    <a:lumMod val="95000"/>
                  </a:schemeClr>
                </a:solidFill>
                <a:latin typeface="Times New Roman" pitchFamily="18" charset="0"/>
                <a:cs typeface="Times New Roman" pitchFamily="18" charset="0"/>
              </a:rPr>
              <a:t>entendiendo por subred un conjunto de máquinas </a:t>
            </a:r>
            <a:r>
              <a:rPr lang="es-CO" dirty="0" smtClean="0">
                <a:solidFill>
                  <a:schemeClr val="tx1">
                    <a:lumMod val="95000"/>
                  </a:schemeClr>
                </a:solidFill>
                <a:latin typeface="Times New Roman" pitchFamily="18" charset="0"/>
                <a:cs typeface="Times New Roman" pitchFamily="18" charset="0"/>
              </a:rPr>
              <a:t>IP</a:t>
            </a:r>
            <a:r>
              <a:rPr lang="es-CO" dirty="0">
                <a:solidFill>
                  <a:schemeClr val="tx1">
                    <a:lumMod val="95000"/>
                  </a:schemeClr>
                </a:solidFill>
                <a:latin typeface="Times New Roman" pitchFamily="18" charset="0"/>
                <a:cs typeface="Times New Roman" pitchFamily="18" charset="0"/>
              </a:rPr>
              <a:t> que se pueden comunicar sin la intervención de un enrutador (mediante </a:t>
            </a:r>
            <a:r>
              <a:rPr lang="es-CO" i="1" dirty="0">
                <a:solidFill>
                  <a:schemeClr val="tx1">
                    <a:lumMod val="95000"/>
                  </a:schemeClr>
                </a:solidFill>
                <a:latin typeface="Times New Roman" pitchFamily="18" charset="0"/>
                <a:cs typeface="Times New Roman" pitchFamily="18" charset="0"/>
              </a:rPr>
              <a:t>bridges</a:t>
            </a:r>
            <a:r>
              <a:rPr lang="es-CO" dirty="0">
                <a:solidFill>
                  <a:schemeClr val="tx1">
                    <a:lumMod val="95000"/>
                  </a:schemeClr>
                </a:solidFill>
                <a:latin typeface="Times New Roman" pitchFamily="18" charset="0"/>
                <a:cs typeface="Times New Roman" pitchFamily="18" charset="0"/>
              </a:rPr>
              <a:t>), y que por tanto tienen prefijos de red distintos</a:t>
            </a:r>
            <a:r>
              <a:rPr lang="es-CO" dirty="0"/>
              <a:t>.</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3877756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O" dirty="0" smtClean="0">
                <a:latin typeface="Times New Roman" pitchFamily="18" charset="0"/>
                <a:cs typeface="Times New Roman" pitchFamily="18" charset="0"/>
              </a:rPr>
              <a:t>Tipos De Redes </a:t>
            </a:r>
            <a:br>
              <a:rPr lang="es-CO" dirty="0" smtClean="0">
                <a:latin typeface="Times New Roman" pitchFamily="18" charset="0"/>
                <a:cs typeface="Times New Roman" pitchFamily="18" charset="0"/>
              </a:rPr>
            </a:br>
            <a:r>
              <a:rPr lang="es-CO" dirty="0" smtClean="0">
                <a:latin typeface="Times New Roman" pitchFamily="18" charset="0"/>
                <a:cs typeface="Times New Roman" pitchFamily="18" charset="0"/>
              </a:rPr>
              <a:t>LAN MAN WAN</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467544" y="2011680"/>
            <a:ext cx="7239000" cy="4846320"/>
          </a:xfrm>
        </p:spPr>
        <p:txBody>
          <a:bodyPr>
            <a:normAutofit/>
          </a:bodyPr>
          <a:lstStyle/>
          <a:p>
            <a:pPr algn="ctr"/>
            <a:r>
              <a:rPr lang="es-CO" dirty="0" smtClean="0">
                <a:latin typeface="Times New Roman" pitchFamily="18" charset="0"/>
                <a:cs typeface="Times New Roman" pitchFamily="18" charset="0"/>
              </a:rPr>
              <a:t>LAN: Red De </a:t>
            </a:r>
            <a:r>
              <a:rPr lang="es-CO" dirty="0" err="1" smtClean="0">
                <a:latin typeface="Times New Roman" pitchFamily="18" charset="0"/>
                <a:cs typeface="Times New Roman" pitchFamily="18" charset="0"/>
              </a:rPr>
              <a:t>Area</a:t>
            </a:r>
            <a:r>
              <a:rPr lang="es-CO" dirty="0" smtClean="0">
                <a:latin typeface="Times New Roman" pitchFamily="18" charset="0"/>
                <a:cs typeface="Times New Roman" pitchFamily="18" charset="0"/>
              </a:rPr>
              <a:t> Local, Son Redes Pequeñas Por Ejemplo: La De Un Colegió, Domesticas Etc.</a:t>
            </a:r>
          </a:p>
          <a:p>
            <a:pPr algn="ctr"/>
            <a:r>
              <a:rPr lang="es-CO" dirty="0" smtClean="0">
                <a:latin typeface="Times New Roman" pitchFamily="18" charset="0"/>
                <a:cs typeface="Times New Roman" pitchFamily="18" charset="0"/>
              </a:rPr>
              <a:t>MAN: Red Metropolitana, Son Redes De </a:t>
            </a:r>
            <a:r>
              <a:rPr lang="es-CO" dirty="0" err="1" smtClean="0">
                <a:latin typeface="Times New Roman" pitchFamily="18" charset="0"/>
                <a:cs typeface="Times New Roman" pitchFamily="18" charset="0"/>
              </a:rPr>
              <a:t>Area</a:t>
            </a:r>
            <a:r>
              <a:rPr lang="es-CO" dirty="0" smtClean="0">
                <a:latin typeface="Times New Roman" pitchFamily="18" charset="0"/>
                <a:cs typeface="Times New Roman" pitchFamily="18" charset="0"/>
              </a:rPr>
              <a:t> Mediana Por Ejemplo: Una Universidad, Un Barrio, Etc.</a:t>
            </a:r>
          </a:p>
          <a:p>
            <a:pPr algn="ctr"/>
            <a:r>
              <a:rPr lang="es-CO" dirty="0" smtClean="0">
                <a:latin typeface="Times New Roman" pitchFamily="18" charset="0"/>
                <a:cs typeface="Times New Roman" pitchFamily="18" charset="0"/>
              </a:rPr>
              <a:t>WAN: Red De </a:t>
            </a:r>
            <a:r>
              <a:rPr lang="es-CO" dirty="0" err="1" smtClean="0">
                <a:latin typeface="Times New Roman" pitchFamily="18" charset="0"/>
                <a:cs typeface="Times New Roman" pitchFamily="18" charset="0"/>
              </a:rPr>
              <a:t>Area</a:t>
            </a:r>
            <a:r>
              <a:rPr lang="es-CO" dirty="0" smtClean="0">
                <a:latin typeface="Times New Roman" pitchFamily="18" charset="0"/>
                <a:cs typeface="Times New Roman" pitchFamily="18" charset="0"/>
              </a:rPr>
              <a:t> Amplia, Son Redes Extensas Por Ejemplo: La De Una Ciudad, Un </a:t>
            </a:r>
            <a:r>
              <a:rPr lang="es-CO" dirty="0" err="1" smtClean="0">
                <a:latin typeface="Times New Roman" pitchFamily="18" charset="0"/>
                <a:cs typeface="Times New Roman" pitchFamily="18" charset="0"/>
              </a:rPr>
              <a:t>Pais</a:t>
            </a:r>
            <a:r>
              <a:rPr lang="es-CO" dirty="0" smtClean="0">
                <a:latin typeface="Times New Roman" pitchFamily="18" charset="0"/>
                <a:cs typeface="Times New Roman" pitchFamily="18" charset="0"/>
              </a:rPr>
              <a:t> O Como El Internet Que Es Una Red Universal.</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17987256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latin typeface="Times New Roman" pitchFamily="18" charset="0"/>
                <a:cs typeface="Times New Roman" pitchFamily="18" charset="0"/>
              </a:rPr>
              <a:t>Servidor De Tarjetas De Red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p:txBody>
          <a:bodyPr/>
          <a:lstStyle/>
          <a:p>
            <a:pPr marL="64008" indent="0">
              <a:buNone/>
            </a:pP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3152212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Ethernet</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467544" y="1985332"/>
            <a:ext cx="7239000" cy="4846320"/>
          </a:xfrm>
        </p:spPr>
        <p:txBody>
          <a:bodyPr/>
          <a:lstStyle/>
          <a:p>
            <a:pPr algn="ctr"/>
            <a:r>
              <a:rPr lang="es-CO" dirty="0">
                <a:latin typeface="Times New Roman" pitchFamily="18" charset="0"/>
                <a:cs typeface="Times New Roman" pitchFamily="18" charset="0"/>
              </a:rPr>
              <a:t>es un estándar de redes de área local para computadores con acceso al medio por contienda (CSMA/CD). Su nombre viene del concepto físico de </a:t>
            </a:r>
            <a:r>
              <a:rPr lang="es-CO" dirty="0" smtClean="0">
                <a:latin typeface="Times New Roman" pitchFamily="18" charset="0"/>
                <a:cs typeface="Times New Roman" pitchFamily="18" charset="0"/>
              </a:rPr>
              <a:t>ether. </a:t>
            </a:r>
            <a:r>
              <a:rPr lang="es-CO" dirty="0">
                <a:latin typeface="Times New Roman" pitchFamily="18" charset="0"/>
                <a:cs typeface="Times New Roman" pitchFamily="18" charset="0"/>
              </a:rPr>
              <a:t>Ethernet define las características de cableado y señalización de nivel físico y los formatos de tramas de datos del nivel de enlace de datos del modelo OSI</a:t>
            </a:r>
            <a:r>
              <a:rPr lang="es-CO" dirty="0"/>
              <a:t>.</a:t>
            </a:r>
          </a:p>
        </p:txBody>
      </p:sp>
    </p:spTree>
    <p:extLst>
      <p:ext uri="{BB962C8B-B14F-4D97-AF65-F5344CB8AC3E}">
        <p14:creationId xmlns:p14="http://schemas.microsoft.com/office/powerpoint/2010/main" val="3122697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Internet</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467544" y="2132856"/>
            <a:ext cx="7239000" cy="4846320"/>
          </a:xfrm>
        </p:spPr>
        <p:txBody>
          <a:bodyPr/>
          <a:lstStyle/>
          <a:p>
            <a:pPr marL="64008" indent="0" algn="ctr">
              <a:buNone/>
            </a:pPr>
            <a:r>
              <a:rPr lang="es-CO" dirty="0" smtClean="0">
                <a:latin typeface="Times New Roman" pitchFamily="18" charset="0"/>
                <a:cs typeface="Times New Roman" pitchFamily="18" charset="0"/>
              </a:rPr>
              <a:t>Es una red amplia la cual es mundial o conjunto </a:t>
            </a:r>
            <a:r>
              <a:rPr lang="es-CO" dirty="0">
                <a:latin typeface="Times New Roman" pitchFamily="18" charset="0"/>
                <a:cs typeface="Times New Roman" pitchFamily="18" charset="0"/>
              </a:rPr>
              <a:t>descentralizado de redes de comunicación interconectadas que utilizan la familia de protocolos TCP/IP, garantizando que las redes físicas heterogéneas que la componen funcionen como una red lógica única, de alcance mundial</a:t>
            </a:r>
          </a:p>
        </p:txBody>
      </p:sp>
    </p:spTree>
    <p:extLst>
      <p:ext uri="{BB962C8B-B14F-4D97-AF65-F5344CB8AC3E}">
        <p14:creationId xmlns:p14="http://schemas.microsoft.com/office/powerpoint/2010/main" val="516720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Tipos de servidores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p:txBody>
          <a:bodyPr>
            <a:normAutofit fontScale="85000" lnSpcReduction="20000"/>
          </a:bodyPr>
          <a:lstStyle/>
          <a:p>
            <a:pPr marL="64008" indent="0" algn="ctr">
              <a:buNone/>
            </a:pPr>
            <a:r>
              <a:rPr lang="es-CO" b="1" dirty="0">
                <a:latin typeface="Times New Roman" pitchFamily="18" charset="0"/>
                <a:cs typeface="Times New Roman" pitchFamily="18" charset="0"/>
              </a:rPr>
              <a:t>Servidores de Audio/Video (</a:t>
            </a:r>
            <a:r>
              <a:rPr lang="es-CO" b="1" i="1" dirty="0">
                <a:latin typeface="Times New Roman" pitchFamily="18" charset="0"/>
                <a:cs typeface="Times New Roman" pitchFamily="18" charset="0"/>
              </a:rPr>
              <a:t>Audio/Video Servers</a:t>
            </a:r>
            <a:r>
              <a:rPr lang="es-CO" b="1" dirty="0">
                <a:latin typeface="Times New Roman" pitchFamily="18" charset="0"/>
                <a:cs typeface="Times New Roman" pitchFamily="18" charset="0"/>
              </a:rPr>
              <a:t>):</a:t>
            </a:r>
            <a:r>
              <a:rPr lang="es-CO" dirty="0">
                <a:latin typeface="Times New Roman" pitchFamily="18" charset="0"/>
                <a:cs typeface="Times New Roman" pitchFamily="18" charset="0"/>
              </a:rPr>
              <a:t> Los servidores de Audio/Video añaden capacidades multimedia a los sitios web permitiéndoles mostrar contenido multimedia en forma de flujo continuo (</a:t>
            </a:r>
            <a:r>
              <a:rPr lang="es-CO" i="1" dirty="0">
                <a:latin typeface="Times New Roman" pitchFamily="18" charset="0"/>
                <a:cs typeface="Times New Roman" pitchFamily="18" charset="0"/>
              </a:rPr>
              <a:t>streaming</a:t>
            </a:r>
            <a:r>
              <a:rPr lang="es-CO" dirty="0">
                <a:latin typeface="Times New Roman" pitchFamily="18" charset="0"/>
                <a:cs typeface="Times New Roman" pitchFamily="18" charset="0"/>
              </a:rPr>
              <a:t>) desde el servidor</a:t>
            </a:r>
            <a:r>
              <a:rPr lang="es-CO" dirty="0" smtClean="0">
                <a:latin typeface="Times New Roman" pitchFamily="18" charset="0"/>
                <a:cs typeface="Times New Roman" pitchFamily="18" charset="0"/>
              </a:rPr>
              <a:t>.</a:t>
            </a:r>
          </a:p>
          <a:p>
            <a:pPr marL="64008" indent="0" algn="ctr">
              <a:buNone/>
            </a:pPr>
            <a:r>
              <a:rPr lang="es-CO" b="1" dirty="0">
                <a:latin typeface="Times New Roman" pitchFamily="18" charset="0"/>
                <a:cs typeface="Times New Roman" pitchFamily="18" charset="0"/>
              </a:rPr>
              <a:t>Servidores de Chat (</a:t>
            </a:r>
            <a:r>
              <a:rPr lang="es-CO" b="1" i="1" dirty="0">
                <a:latin typeface="Times New Roman" pitchFamily="18" charset="0"/>
                <a:cs typeface="Times New Roman" pitchFamily="18" charset="0"/>
              </a:rPr>
              <a:t>Chat Servers</a:t>
            </a:r>
            <a:r>
              <a:rPr lang="es-CO" b="1" dirty="0">
                <a:latin typeface="Times New Roman" pitchFamily="18" charset="0"/>
                <a:cs typeface="Times New Roman" pitchFamily="18" charset="0"/>
              </a:rPr>
              <a:t>):</a:t>
            </a:r>
            <a:r>
              <a:rPr lang="es-CO" dirty="0">
                <a:latin typeface="Times New Roman" pitchFamily="18" charset="0"/>
                <a:cs typeface="Times New Roman" pitchFamily="18" charset="0"/>
              </a:rPr>
              <a:t> Los servidores de chat permiten intercambiar información a una gran cantidad de usuarios ofreciendo la posibilidad de llevar a cabo discusiones en tiempo rea</a:t>
            </a:r>
            <a:r>
              <a:rPr lang="es-CO" dirty="0"/>
              <a:t>l</a:t>
            </a:r>
            <a:r>
              <a:rPr lang="es-CO" dirty="0" smtClean="0"/>
              <a:t>.</a:t>
            </a:r>
          </a:p>
          <a:p>
            <a:pPr marL="64008" indent="0" algn="ctr">
              <a:buNone/>
            </a:pPr>
            <a:r>
              <a:rPr lang="es-CO" b="1" dirty="0">
                <a:latin typeface="Times New Roman" pitchFamily="18" charset="0"/>
                <a:cs typeface="Times New Roman" pitchFamily="18" charset="0"/>
              </a:rPr>
              <a:t>Servidores Telnet (</a:t>
            </a:r>
            <a:r>
              <a:rPr lang="es-CO" b="1" i="1" dirty="0">
                <a:latin typeface="Times New Roman" pitchFamily="18" charset="0"/>
                <a:cs typeface="Times New Roman" pitchFamily="18" charset="0"/>
              </a:rPr>
              <a:t>Telnet Servers</a:t>
            </a:r>
            <a:r>
              <a:rPr lang="es-CO" b="1" dirty="0">
                <a:latin typeface="Times New Roman" pitchFamily="18" charset="0"/>
                <a:cs typeface="Times New Roman" pitchFamily="18" charset="0"/>
              </a:rPr>
              <a:t>):</a:t>
            </a:r>
            <a:r>
              <a:rPr lang="es-CO" dirty="0">
                <a:latin typeface="Times New Roman" pitchFamily="18" charset="0"/>
                <a:cs typeface="Times New Roman" pitchFamily="18" charset="0"/>
              </a:rPr>
              <a:t> Un servidor telnet permite a los usuarios entrar en un ordenador huésped y realizar tareas como si estuviera trabajando directamente en ese ordenador</a:t>
            </a:r>
            <a:r>
              <a:rPr lang="es-CO" dirty="0" smtClean="0">
                <a:latin typeface="Times New Roman" pitchFamily="18" charset="0"/>
                <a:cs typeface="Times New Roman" pitchFamily="18" charset="0"/>
              </a:rPr>
              <a:t>.</a:t>
            </a:r>
          </a:p>
          <a:p>
            <a:pPr marL="64008" indent="0" algn="ctr">
              <a:buNone/>
            </a:pPr>
            <a:r>
              <a:rPr lang="es-CO" b="1" dirty="0">
                <a:latin typeface="Times New Roman" pitchFamily="18" charset="0"/>
                <a:cs typeface="Times New Roman" pitchFamily="18" charset="0"/>
              </a:rPr>
              <a:t>Servidores de Correo (</a:t>
            </a:r>
            <a:r>
              <a:rPr lang="es-CO" b="1" i="1" dirty="0">
                <a:latin typeface="Times New Roman" pitchFamily="18" charset="0"/>
                <a:cs typeface="Times New Roman" pitchFamily="18" charset="0"/>
              </a:rPr>
              <a:t>Mail Servers</a:t>
            </a:r>
            <a:r>
              <a:rPr lang="es-CO" b="1" dirty="0">
                <a:latin typeface="Times New Roman" pitchFamily="18" charset="0"/>
                <a:cs typeface="Times New Roman" pitchFamily="18" charset="0"/>
              </a:rPr>
              <a:t>):</a:t>
            </a:r>
            <a:r>
              <a:rPr lang="es-CO" dirty="0">
                <a:latin typeface="Times New Roman" pitchFamily="18" charset="0"/>
                <a:cs typeface="Times New Roman" pitchFamily="18" charset="0"/>
              </a:rPr>
              <a:t> Casi tan ubicuos y cruciales como los servidores web, los servidores de correo mueven y almacenan el correo electrónico a través de las redes corporativas (vía </a:t>
            </a:r>
            <a:r>
              <a:rPr lang="es-CO" dirty="0" smtClean="0">
                <a:latin typeface="Times New Roman" pitchFamily="18" charset="0"/>
                <a:cs typeface="Times New Roman" pitchFamily="18" charset="0"/>
              </a:rPr>
              <a:t>LAN </a:t>
            </a:r>
            <a:r>
              <a:rPr lang="es-CO" dirty="0">
                <a:latin typeface="Times New Roman" pitchFamily="18" charset="0"/>
                <a:cs typeface="Times New Roman" pitchFamily="18" charset="0"/>
              </a:rPr>
              <a:t>y </a:t>
            </a:r>
            <a:r>
              <a:rPr lang="es-CO" dirty="0" smtClean="0">
                <a:latin typeface="Times New Roman" pitchFamily="18" charset="0"/>
                <a:cs typeface="Times New Roman" pitchFamily="18" charset="0"/>
              </a:rPr>
              <a:t>WAN) </a:t>
            </a:r>
            <a:r>
              <a:rPr lang="es-CO" dirty="0">
                <a:latin typeface="Times New Roman" pitchFamily="18" charset="0"/>
                <a:cs typeface="Times New Roman" pitchFamily="18" charset="0"/>
              </a:rPr>
              <a:t>y a través de Internet.</a:t>
            </a:r>
          </a:p>
        </p:txBody>
      </p:sp>
    </p:spTree>
    <p:extLst>
      <p:ext uri="{BB962C8B-B14F-4D97-AF65-F5344CB8AC3E}">
        <p14:creationId xmlns:p14="http://schemas.microsoft.com/office/powerpoint/2010/main" val="2725871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Que Es Un Protocolo</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p:txBody>
          <a:bodyPr/>
          <a:lstStyle/>
          <a:p>
            <a:pPr marL="64008" indent="0" algn="ctr">
              <a:buNone/>
            </a:pPr>
            <a:r>
              <a:rPr lang="es-CO" dirty="0" smtClean="0">
                <a:latin typeface="Times New Roman" pitchFamily="18" charset="0"/>
                <a:cs typeface="Times New Roman" pitchFamily="18" charset="0"/>
              </a:rPr>
              <a:t>Lenguas Que Permiten Comunicación Entre Redes </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3774805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Protocolo OSI Y TCP/IP</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539552" y="2348880"/>
            <a:ext cx="7239000" cy="4846320"/>
          </a:xfrm>
        </p:spPr>
        <p:txBody>
          <a:bodyPr/>
          <a:lstStyle/>
          <a:p>
            <a:pPr marL="64008" indent="0" algn="ctr">
              <a:buNone/>
            </a:pPr>
            <a:r>
              <a:rPr lang="es-CO" dirty="0" smtClean="0">
                <a:latin typeface="Times New Roman" pitchFamily="18" charset="0"/>
                <a:cs typeface="Times New Roman" pitchFamily="18" charset="0"/>
              </a:rPr>
              <a:t>OSI: (Open </a:t>
            </a:r>
            <a:r>
              <a:rPr lang="es-CO" dirty="0" err="1" smtClean="0">
                <a:latin typeface="Times New Roman" pitchFamily="18" charset="0"/>
                <a:cs typeface="Times New Roman" pitchFamily="18" charset="0"/>
              </a:rPr>
              <a:t>Sistem</a:t>
            </a:r>
            <a:r>
              <a:rPr lang="es-CO" dirty="0" smtClean="0">
                <a:latin typeface="Times New Roman" pitchFamily="18" charset="0"/>
                <a:cs typeface="Times New Roman" pitchFamily="18" charset="0"/>
              </a:rPr>
              <a:t> Conexión) </a:t>
            </a:r>
            <a:r>
              <a:rPr lang="es-CO" dirty="0" err="1" smtClean="0">
                <a:latin typeface="Times New Roman" pitchFamily="18" charset="0"/>
                <a:cs typeface="Times New Roman" pitchFamily="18" charset="0"/>
              </a:rPr>
              <a:t>Interconexion</a:t>
            </a:r>
            <a:r>
              <a:rPr lang="es-CO" dirty="0" smtClean="0">
                <a:latin typeface="Times New Roman" pitchFamily="18" charset="0"/>
                <a:cs typeface="Times New Roman" pitchFamily="18" charset="0"/>
              </a:rPr>
              <a:t> de sistemas abiertos es la base de los </a:t>
            </a:r>
            <a:r>
              <a:rPr lang="es-CO" dirty="0" err="1" smtClean="0">
                <a:latin typeface="Times New Roman" pitchFamily="18" charset="0"/>
                <a:cs typeface="Times New Roman" pitchFamily="18" charset="0"/>
              </a:rPr>
              <a:t>demas</a:t>
            </a:r>
            <a:r>
              <a:rPr lang="es-CO" dirty="0" smtClean="0">
                <a:latin typeface="Times New Roman" pitchFamily="18" charset="0"/>
                <a:cs typeface="Times New Roman" pitchFamily="18" charset="0"/>
              </a:rPr>
              <a:t> protocolos.</a:t>
            </a:r>
          </a:p>
          <a:p>
            <a:pPr marL="64008" indent="0" algn="ctr">
              <a:buNone/>
            </a:pPr>
            <a:r>
              <a:rPr lang="es-CO" dirty="0" smtClean="0">
                <a:latin typeface="Times New Roman" pitchFamily="18" charset="0"/>
                <a:cs typeface="Times New Roman" pitchFamily="18" charset="0"/>
              </a:rPr>
              <a:t>TCP/IP: Protocolo de </a:t>
            </a:r>
            <a:r>
              <a:rPr lang="es-CO" dirty="0" err="1" smtClean="0">
                <a:latin typeface="Times New Roman" pitchFamily="18" charset="0"/>
                <a:cs typeface="Times New Roman" pitchFamily="18" charset="0"/>
              </a:rPr>
              <a:t>trasmicion</a:t>
            </a:r>
            <a:r>
              <a:rPr lang="es-CO" dirty="0" smtClean="0">
                <a:latin typeface="Times New Roman" pitchFamily="18" charset="0"/>
                <a:cs typeface="Times New Roman" pitchFamily="18" charset="0"/>
              </a:rPr>
              <a:t> o control de transferencia es el </a:t>
            </a:r>
            <a:r>
              <a:rPr lang="es-CO" dirty="0" err="1" smtClean="0">
                <a:latin typeface="Times New Roman" pitchFamily="18" charset="0"/>
                <a:cs typeface="Times New Roman" pitchFamily="18" charset="0"/>
              </a:rPr>
              <a:t>estandar</a:t>
            </a:r>
            <a:r>
              <a:rPr lang="es-CO" dirty="0">
                <a:latin typeface="Times New Roman" pitchFamily="18" charset="0"/>
                <a:cs typeface="Times New Roman" pitchFamily="18" charset="0"/>
              </a:rPr>
              <a:t> </a:t>
            </a:r>
            <a:r>
              <a:rPr lang="es-CO" dirty="0" smtClean="0">
                <a:latin typeface="Times New Roman" pitchFamily="18" charset="0"/>
                <a:cs typeface="Times New Roman" pitchFamily="18" charset="0"/>
              </a:rPr>
              <a:t>de comunicación entre ordenadores mas usados.</a:t>
            </a:r>
          </a:p>
        </p:txBody>
      </p:sp>
    </p:spTree>
    <p:extLst>
      <p:ext uri="{BB962C8B-B14F-4D97-AF65-F5344CB8AC3E}">
        <p14:creationId xmlns:p14="http://schemas.microsoft.com/office/powerpoint/2010/main" val="1069021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Protocolo De Red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467544" y="2204864"/>
            <a:ext cx="7239000" cy="4846320"/>
          </a:xfrm>
        </p:spPr>
        <p:txBody>
          <a:bodyPr/>
          <a:lstStyle/>
          <a:p>
            <a:pPr marL="64008" indent="0" algn="ctr">
              <a:buNone/>
            </a:pPr>
            <a:r>
              <a:rPr lang="es-CO" dirty="0" err="1" smtClean="0">
                <a:latin typeface="Times New Roman" pitchFamily="18" charset="0"/>
                <a:cs typeface="Times New Roman" pitchFamily="18" charset="0"/>
              </a:rPr>
              <a:t>Configuracion</a:t>
            </a:r>
            <a:r>
              <a:rPr lang="es-CO" dirty="0" smtClean="0">
                <a:latin typeface="Times New Roman" pitchFamily="18" charset="0"/>
                <a:cs typeface="Times New Roman" pitchFamily="18" charset="0"/>
              </a:rPr>
              <a:t> de como se </a:t>
            </a:r>
            <a:r>
              <a:rPr lang="es-CO" dirty="0" err="1" smtClean="0">
                <a:latin typeface="Times New Roman" pitchFamily="18" charset="0"/>
                <a:cs typeface="Times New Roman" pitchFamily="18" charset="0"/>
              </a:rPr>
              <a:t>queire</a:t>
            </a:r>
            <a:r>
              <a:rPr lang="es-CO" dirty="0" smtClean="0">
                <a:latin typeface="Times New Roman" pitchFamily="18" charset="0"/>
                <a:cs typeface="Times New Roman" pitchFamily="18" charset="0"/>
              </a:rPr>
              <a:t> recibir y </a:t>
            </a:r>
            <a:r>
              <a:rPr lang="es-CO" dirty="0" err="1" smtClean="0">
                <a:latin typeface="Times New Roman" pitchFamily="18" charset="0"/>
                <a:cs typeface="Times New Roman" pitchFamily="18" charset="0"/>
              </a:rPr>
              <a:t>disparcir</a:t>
            </a:r>
            <a:r>
              <a:rPr lang="es-CO" dirty="0" smtClean="0">
                <a:latin typeface="Times New Roman" pitchFamily="18" charset="0"/>
                <a:cs typeface="Times New Roman" pitchFamily="18" charset="0"/>
              </a:rPr>
              <a:t> las redes, </a:t>
            </a:r>
            <a:r>
              <a:rPr lang="es-CO" dirty="0" err="1" smtClean="0">
                <a:latin typeface="Times New Roman" pitchFamily="18" charset="0"/>
                <a:cs typeface="Times New Roman" pitchFamily="18" charset="0"/>
              </a:rPr>
              <a:t>cofiguracion</a:t>
            </a:r>
            <a:r>
              <a:rPr lang="es-CO" dirty="0" smtClean="0">
                <a:latin typeface="Times New Roman" pitchFamily="18" charset="0"/>
                <a:cs typeface="Times New Roman" pitchFamily="18" charset="0"/>
              </a:rPr>
              <a:t> que determina a la red.</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1691021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Su </a:t>
            </a:r>
            <a:r>
              <a:rPr lang="es-CO" dirty="0" err="1" smtClean="0">
                <a:latin typeface="Times New Roman" pitchFamily="18" charset="0"/>
                <a:cs typeface="Times New Roman" pitchFamily="18" charset="0"/>
              </a:rPr>
              <a:t>Funcion</a:t>
            </a:r>
            <a:r>
              <a:rPr lang="es-CO" dirty="0" smtClean="0">
                <a:latin typeface="Times New Roman" pitchFamily="18" charset="0"/>
                <a:cs typeface="Times New Roman" pitchFamily="18" charset="0"/>
              </a:rPr>
              <a:t>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467544" y="2492896"/>
            <a:ext cx="7239000" cy="4846320"/>
          </a:xfrm>
        </p:spPr>
        <p:txBody>
          <a:bodyPr/>
          <a:lstStyle/>
          <a:p>
            <a:pPr marL="64008" indent="0" algn="ctr">
              <a:buNone/>
            </a:pPr>
            <a:r>
              <a:rPr lang="es-CO" dirty="0" smtClean="0">
                <a:latin typeface="Times New Roman" pitchFamily="18" charset="0"/>
                <a:cs typeface="Times New Roman" pitchFamily="18" charset="0"/>
              </a:rPr>
              <a:t> Configurar Para Que Halla Comunicación Entre Los Elementos </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594582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O" b="1" dirty="0" smtClean="0">
                <a:latin typeface="Arial" pitchFamily="34" charset="0"/>
                <a:cs typeface="Arial" pitchFamily="34" charset="0"/>
              </a:rPr>
              <a:t>Plan De Mejoramiento De 3 Periodo </a:t>
            </a:r>
            <a:endParaRPr lang="es-CO" b="1"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64008" indent="0" algn="ctr">
              <a:buNone/>
            </a:pPr>
            <a:r>
              <a:rPr lang="es-CO" dirty="0" err="1" smtClean="0">
                <a:latin typeface="Arial" pitchFamily="34" charset="0"/>
                <a:cs typeface="Arial" pitchFamily="34" charset="0"/>
              </a:rPr>
              <a:t>Jeimmy</a:t>
            </a:r>
            <a:r>
              <a:rPr lang="es-CO" dirty="0" smtClean="0">
                <a:latin typeface="Arial" pitchFamily="34" charset="0"/>
                <a:cs typeface="Arial" pitchFamily="34" charset="0"/>
              </a:rPr>
              <a:t> </a:t>
            </a:r>
            <a:r>
              <a:rPr lang="es-CO" dirty="0" err="1" smtClean="0">
                <a:latin typeface="Arial" pitchFamily="34" charset="0"/>
                <a:cs typeface="Arial" pitchFamily="34" charset="0"/>
              </a:rPr>
              <a:t>zamaris</a:t>
            </a:r>
            <a:r>
              <a:rPr lang="es-CO" dirty="0" smtClean="0">
                <a:latin typeface="Arial" pitchFamily="34" charset="0"/>
                <a:cs typeface="Arial" pitchFamily="34" charset="0"/>
              </a:rPr>
              <a:t> Neira Guerrero </a:t>
            </a:r>
          </a:p>
          <a:p>
            <a:pPr marL="64008" indent="0" algn="ctr">
              <a:buNone/>
            </a:pPr>
            <a:r>
              <a:rPr lang="es-CO" dirty="0" smtClean="0">
                <a:latin typeface="Arial" pitchFamily="34" charset="0"/>
                <a:cs typeface="Arial" pitchFamily="34" charset="0"/>
              </a:rPr>
              <a:t>Grado:10-1</a:t>
            </a:r>
          </a:p>
          <a:p>
            <a:pPr marL="64008" indent="0" algn="ctr">
              <a:buNone/>
            </a:pPr>
            <a:endParaRPr lang="es-CO" dirty="0">
              <a:latin typeface="Arial" pitchFamily="34" charset="0"/>
              <a:cs typeface="Arial" pitchFamily="34" charset="0"/>
            </a:endParaRPr>
          </a:p>
          <a:p>
            <a:pPr marL="64008" indent="0" algn="ctr">
              <a:buNone/>
            </a:pPr>
            <a:r>
              <a:rPr lang="es-CO" dirty="0" smtClean="0">
                <a:latin typeface="Arial" pitchFamily="34" charset="0"/>
                <a:cs typeface="Arial" pitchFamily="34" charset="0"/>
              </a:rPr>
              <a:t>Docente: Ariel Almonacid Arias</a:t>
            </a:r>
          </a:p>
          <a:p>
            <a:pPr marL="64008" indent="0" algn="ctr">
              <a:buNone/>
            </a:pPr>
            <a:r>
              <a:rPr lang="es-CO" dirty="0" smtClean="0">
                <a:latin typeface="Arial" pitchFamily="34" charset="0"/>
                <a:cs typeface="Arial" pitchFamily="34" charset="0"/>
              </a:rPr>
              <a:t>Área: Redes </a:t>
            </a:r>
          </a:p>
          <a:p>
            <a:pPr marL="64008" indent="0" algn="ctr">
              <a:buNone/>
            </a:pPr>
            <a:endParaRPr lang="es-CO" dirty="0">
              <a:latin typeface="Arial" pitchFamily="34" charset="0"/>
              <a:cs typeface="Arial" pitchFamily="34" charset="0"/>
            </a:endParaRPr>
          </a:p>
          <a:p>
            <a:pPr marL="64008" indent="0" algn="ctr">
              <a:buNone/>
            </a:pPr>
            <a:r>
              <a:rPr lang="es-CO" dirty="0" smtClean="0">
                <a:latin typeface="Arial" pitchFamily="34" charset="0"/>
                <a:cs typeface="Arial" pitchFamily="34" charset="0"/>
              </a:rPr>
              <a:t>Institución Educativa Técnica Ciudad Ibagué</a:t>
            </a:r>
          </a:p>
          <a:p>
            <a:pPr marL="64008" indent="0" algn="ctr">
              <a:buNone/>
            </a:pPr>
            <a:r>
              <a:rPr lang="es-CO" dirty="0" smtClean="0">
                <a:latin typeface="Arial" pitchFamily="34" charset="0"/>
                <a:cs typeface="Arial" pitchFamily="34" charset="0"/>
              </a:rPr>
              <a:t>Año:2013</a:t>
            </a:r>
            <a:endParaRPr lang="es-CO" dirty="0">
              <a:latin typeface="Arial" pitchFamily="34" charset="0"/>
              <a:cs typeface="Arial" pitchFamily="34" charset="0"/>
            </a:endParaRPr>
          </a:p>
        </p:txBody>
      </p:sp>
    </p:spTree>
    <p:extLst>
      <p:ext uri="{BB962C8B-B14F-4D97-AF65-F5344CB8AC3E}">
        <p14:creationId xmlns:p14="http://schemas.microsoft.com/office/powerpoint/2010/main" val="2453486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err="1" smtClean="0">
                <a:latin typeface="Times New Roman" pitchFamily="18" charset="0"/>
                <a:cs typeface="Times New Roman" pitchFamily="18" charset="0"/>
              </a:rPr>
              <a:t>Direccion</a:t>
            </a:r>
            <a:r>
              <a:rPr lang="es-CO" dirty="0" smtClean="0">
                <a:latin typeface="Times New Roman" pitchFamily="18" charset="0"/>
                <a:cs typeface="Times New Roman" pitchFamily="18" charset="0"/>
              </a:rPr>
              <a:t> IP</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p:txBody>
          <a:bodyPr>
            <a:normAutofit/>
          </a:bodyPr>
          <a:lstStyle/>
          <a:p>
            <a:pPr marL="64008" indent="0" algn="ctr">
              <a:buNone/>
            </a:pPr>
            <a:r>
              <a:rPr lang="es-CO" dirty="0" smtClean="0">
                <a:latin typeface="Times New Roman" pitchFamily="18" charset="0"/>
                <a:cs typeface="Times New Roman" pitchFamily="18" charset="0"/>
              </a:rPr>
              <a:t>La IP es la dirección que se le asigna a un ordenador, el ordenador tiene dos direcciones, la IP que puede ser fija o variable, es decir, no tiene por que ser la misma siempre, si no que puede cambiar por diversas circunstancias, y la Dirección MAC; que es la dirección física del ordenador, concretamente de la tarjeta de red en realidad, cada tarjeta de red tiene una dirección (MAC) única e irrepetible esta dirección MAC contiene 38 bits pudiendo existir hasta dos elevados a las 38 potencia, es decir, billones de direcciones distintas </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29369168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Mascaras De Subred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467544" y="1844824"/>
            <a:ext cx="7239000" cy="4846320"/>
          </a:xfrm>
        </p:spPr>
        <p:txBody>
          <a:bodyPr/>
          <a:lstStyle/>
          <a:p>
            <a:pPr marL="64008" indent="0" algn="ctr">
              <a:buNone/>
            </a:pPr>
            <a:r>
              <a:rPr lang="es-CO" dirty="0" smtClean="0">
                <a:latin typeface="Times New Roman" pitchFamily="18" charset="0"/>
                <a:cs typeface="Times New Roman" pitchFamily="18" charset="0"/>
              </a:rPr>
              <a:t>Sirve para determinar la cantidad de direcciones IP que podemos asignar a nuestra red.</a:t>
            </a:r>
          </a:p>
          <a:p>
            <a:pPr marL="64008" indent="0" algn="ctr">
              <a:buNone/>
            </a:pPr>
            <a:r>
              <a:rPr lang="es-CO" dirty="0" smtClean="0">
                <a:latin typeface="Times New Roman" pitchFamily="18" charset="0"/>
                <a:cs typeface="Times New Roman" pitchFamily="18" charset="0"/>
              </a:rPr>
              <a:t>El Numero de direcciones IP posibles, para las redes locales tipo c es de 255, es decir, </a:t>
            </a:r>
            <a:r>
              <a:rPr lang="es-CO" dirty="0" err="1" smtClean="0">
                <a:latin typeface="Times New Roman" pitchFamily="18" charset="0"/>
                <a:cs typeface="Times New Roman" pitchFamily="18" charset="0"/>
              </a:rPr>
              <a:t>podriamos</a:t>
            </a:r>
            <a:r>
              <a:rPr lang="es-CO" dirty="0" smtClean="0">
                <a:latin typeface="Times New Roman" pitchFamily="18" charset="0"/>
                <a:cs typeface="Times New Roman" pitchFamily="18" charset="0"/>
              </a:rPr>
              <a:t> tomar direcciones IP.</a:t>
            </a:r>
          </a:p>
          <a:p>
            <a:pPr marL="64008" indent="0" algn="ctr">
              <a:buNone/>
            </a:pPr>
            <a:r>
              <a:rPr lang="es-CO" dirty="0" smtClean="0">
                <a:latin typeface="Times New Roman" pitchFamily="18" charset="0"/>
                <a:cs typeface="Times New Roman" pitchFamily="18" charset="0"/>
              </a:rPr>
              <a:t>255.255.255.0</a:t>
            </a:r>
          </a:p>
          <a:p>
            <a:pPr marL="64008" indent="0" algn="ctr">
              <a:buNone/>
            </a:pPr>
            <a:r>
              <a:rPr lang="es-CO" dirty="0" smtClean="0">
                <a:latin typeface="Times New Roman" pitchFamily="18" charset="0"/>
                <a:cs typeface="Times New Roman" pitchFamily="18" charset="0"/>
              </a:rPr>
              <a:t>255.255.255.255</a:t>
            </a:r>
          </a:p>
          <a:p>
            <a:pPr marL="64008" indent="0" algn="ctr">
              <a:buNone/>
            </a:pPr>
            <a:r>
              <a:rPr lang="es-CO" dirty="0" smtClean="0">
                <a:latin typeface="Times New Roman" pitchFamily="18" charset="0"/>
                <a:cs typeface="Times New Roman" pitchFamily="18" charset="0"/>
              </a:rPr>
              <a:t>Dir. IP posibles = 255</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14191896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Servidores DNS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467544" y="2420888"/>
            <a:ext cx="7239000" cy="4846320"/>
          </a:xfrm>
        </p:spPr>
        <p:txBody>
          <a:bodyPr/>
          <a:lstStyle/>
          <a:p>
            <a:pPr marL="64008" indent="0" algn="ctr">
              <a:buNone/>
            </a:pPr>
            <a:r>
              <a:rPr lang="es-CO" dirty="0" smtClean="0">
                <a:latin typeface="Times New Roman" pitchFamily="18" charset="0"/>
                <a:cs typeface="Times New Roman" pitchFamily="18" charset="0"/>
              </a:rPr>
              <a:t> Identifica una dirección IP y enlazarla a un nombre de dominio, como por ejemplo: www.google.com Ese dominio e la dirección nemotécnica, las direcciones IP de los servidores DNS deberán ser fortalecidas por nuestro proveedor de acceso a internet </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3714020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DHCP</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467544" y="2011680"/>
            <a:ext cx="7239000" cy="4846320"/>
          </a:xfrm>
        </p:spPr>
        <p:txBody>
          <a:bodyPr/>
          <a:lstStyle/>
          <a:p>
            <a:pPr marL="64008" indent="0" algn="ctr">
              <a:buNone/>
            </a:pPr>
            <a:r>
              <a:rPr lang="es-CO" dirty="0" smtClean="0">
                <a:latin typeface="Times New Roman" pitchFamily="18" charset="0"/>
                <a:cs typeface="Times New Roman" pitchFamily="18" charset="0"/>
              </a:rPr>
              <a:t>Sistema que da una dirección IP automática a los equipo de la red </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31322453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O" dirty="0" smtClean="0">
                <a:latin typeface="Times New Roman" pitchFamily="18" charset="0"/>
                <a:cs typeface="Times New Roman" pitchFamily="18" charset="0"/>
              </a:rPr>
              <a:t>Puerta de enlace O </a:t>
            </a:r>
            <a:r>
              <a:rPr lang="es-CO" dirty="0" err="1" smtClean="0">
                <a:latin typeface="Times New Roman" pitchFamily="18" charset="0"/>
                <a:cs typeface="Times New Roman" pitchFamily="18" charset="0"/>
              </a:rPr>
              <a:t>Gate</a:t>
            </a:r>
            <a:r>
              <a:rPr lang="es-CO" dirty="0" smtClean="0">
                <a:latin typeface="Times New Roman" pitchFamily="18" charset="0"/>
                <a:cs typeface="Times New Roman" pitchFamily="18" charset="0"/>
              </a:rPr>
              <a:t> </a:t>
            </a:r>
            <a:r>
              <a:rPr lang="es-CO" dirty="0" err="1" smtClean="0">
                <a:latin typeface="Times New Roman" pitchFamily="18" charset="0"/>
                <a:cs typeface="Times New Roman" pitchFamily="18" charset="0"/>
              </a:rPr>
              <a:t>Way</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p:txBody>
          <a:bodyPr>
            <a:normAutofit fontScale="92500" lnSpcReduction="10000"/>
          </a:bodyPr>
          <a:lstStyle/>
          <a:p>
            <a:pPr marL="64008" indent="0" algn="ctr">
              <a:buNone/>
            </a:pPr>
            <a:r>
              <a:rPr lang="es-CO" dirty="0" smtClean="0">
                <a:latin typeface="Times New Roman" pitchFamily="18" charset="0"/>
                <a:cs typeface="Times New Roman" pitchFamily="18" charset="0"/>
              </a:rPr>
              <a:t>Es servir como puente entre distintos segmentos de red </a:t>
            </a:r>
          </a:p>
          <a:p>
            <a:pPr marL="64008" indent="0" algn="ctr">
              <a:buNone/>
            </a:pPr>
            <a:r>
              <a:rPr lang="es-CO" dirty="0" smtClean="0">
                <a:latin typeface="Times New Roman" pitchFamily="18" charset="0"/>
                <a:cs typeface="Times New Roman" pitchFamily="18" charset="0"/>
              </a:rPr>
              <a:t>Para una dirección OP hay que tener encuentra una mascara de red </a:t>
            </a:r>
          </a:p>
          <a:p>
            <a:pPr marL="64008" indent="0" algn="ctr">
              <a:buNone/>
            </a:pPr>
            <a:r>
              <a:rPr lang="es-CO" dirty="0" smtClean="0">
                <a:latin typeface="Times New Roman" pitchFamily="18" charset="0"/>
                <a:cs typeface="Times New Roman" pitchFamily="18" charset="0"/>
              </a:rPr>
              <a:t>La función de una puerta de enlace es de hacer de puente entre distintos segmentos de red</a:t>
            </a:r>
          </a:p>
          <a:p>
            <a:pPr marL="64008" indent="0" algn="ctr">
              <a:buNone/>
            </a:pPr>
            <a:r>
              <a:rPr lang="es-CO" dirty="0" smtClean="0">
                <a:latin typeface="Times New Roman" pitchFamily="18" charset="0"/>
                <a:cs typeface="Times New Roman" pitchFamily="18" charset="0"/>
              </a:rPr>
              <a:t> ( DC</a:t>
            </a:r>
          </a:p>
          <a:p>
            <a:pPr marL="64008" indent="0" algn="ctr">
              <a:buNone/>
            </a:pPr>
            <a:r>
              <a:rPr lang="es-CO" dirty="0">
                <a:latin typeface="Times New Roman" pitchFamily="18" charset="0"/>
                <a:cs typeface="Times New Roman" pitchFamily="18" charset="0"/>
              </a:rPr>
              <a:t> </a:t>
            </a:r>
            <a:r>
              <a:rPr lang="es-CO" dirty="0" smtClean="0">
                <a:latin typeface="Times New Roman" pitchFamily="18" charset="0"/>
                <a:cs typeface="Times New Roman" pitchFamily="18" charset="0"/>
              </a:rPr>
              <a:t>      DCE Equipos servidores de datos )</a:t>
            </a:r>
          </a:p>
          <a:p>
            <a:pPr marL="64008" indent="0" algn="ctr">
              <a:buNone/>
            </a:pPr>
            <a:r>
              <a:rPr lang="es-CO" dirty="0" smtClean="0">
                <a:latin typeface="Times New Roman" pitchFamily="18" charset="0"/>
                <a:cs typeface="Times New Roman" pitchFamily="18" charset="0"/>
              </a:rPr>
              <a:t>Por Ejemplo el router que utilizamos para conectarnos a internet si tenemos ADSI actúa como puerto de enlace entre nuestra red local e internet. La puerta de enlace también se define con una dirección IP, teniendo en cuenta clara, esta nuestra mascara de subred.</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35688640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Topología De Red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p:txBody>
          <a:bodyPr>
            <a:normAutofit/>
          </a:bodyPr>
          <a:lstStyle/>
          <a:p>
            <a:pPr marL="64008" indent="0" algn="ctr">
              <a:buNone/>
            </a:pPr>
            <a:r>
              <a:rPr lang="es-CO" dirty="0" smtClean="0">
                <a:latin typeface="Times New Roman" pitchFamily="18" charset="0"/>
                <a:cs typeface="Times New Roman" pitchFamily="18" charset="0"/>
              </a:rPr>
              <a:t>se </a:t>
            </a:r>
            <a:r>
              <a:rPr lang="es-CO" dirty="0">
                <a:latin typeface="Times New Roman" pitchFamily="18" charset="0"/>
                <a:cs typeface="Times New Roman" pitchFamily="18" charset="0"/>
              </a:rPr>
              <a:t>define como una familia de comunicación usada por los computadores que conforman una red para intercambiar datos. En otras palabras, la forma en que está diseñada la red, sea en el plano físico o lógico. El concepto de red puede definirse como "conjunto de nodos interconectados". Un nodo es el punto en el que una curva se intercepta a sí misma. Lo que un nodo es concretamente, depende del tipo de redes a que nos refiramos</a:t>
            </a:r>
            <a:r>
              <a:rPr lang="es-CO" dirty="0" smtClean="0"/>
              <a:t>.</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18319224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Normas T568 A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p:txBody>
          <a:bodyPr/>
          <a:lstStyle/>
          <a:p>
            <a:pPr marL="64008" indent="0" algn="ctr">
              <a:buNone/>
            </a:pPr>
            <a:r>
              <a:rPr lang="es-CO" dirty="0" smtClean="0">
                <a:latin typeface="Times New Roman" pitchFamily="18" charset="0"/>
                <a:cs typeface="Times New Roman" pitchFamily="18" charset="0"/>
              </a:rPr>
              <a:t>Blanco Verde</a:t>
            </a:r>
          </a:p>
          <a:p>
            <a:pPr marL="64008" indent="0" algn="ctr">
              <a:buNone/>
            </a:pPr>
            <a:r>
              <a:rPr lang="es-CO" dirty="0" smtClean="0">
                <a:latin typeface="Times New Roman" pitchFamily="18" charset="0"/>
                <a:cs typeface="Times New Roman" pitchFamily="18" charset="0"/>
              </a:rPr>
              <a:t>Verde </a:t>
            </a:r>
          </a:p>
          <a:p>
            <a:pPr marL="64008" indent="0" algn="ctr">
              <a:buNone/>
            </a:pPr>
            <a:r>
              <a:rPr lang="es-CO" dirty="0" smtClean="0">
                <a:latin typeface="Times New Roman" pitchFamily="18" charset="0"/>
                <a:cs typeface="Times New Roman" pitchFamily="18" charset="0"/>
              </a:rPr>
              <a:t>Blanco Naranja </a:t>
            </a:r>
          </a:p>
          <a:p>
            <a:pPr marL="64008" indent="0" algn="ctr">
              <a:buNone/>
            </a:pPr>
            <a:r>
              <a:rPr lang="es-CO" dirty="0" smtClean="0">
                <a:latin typeface="Times New Roman" pitchFamily="18" charset="0"/>
                <a:cs typeface="Times New Roman" pitchFamily="18" charset="0"/>
              </a:rPr>
              <a:t>Azul</a:t>
            </a:r>
          </a:p>
          <a:p>
            <a:pPr marL="64008" indent="0" algn="ctr">
              <a:buNone/>
            </a:pPr>
            <a:r>
              <a:rPr lang="es-CO" dirty="0" smtClean="0">
                <a:latin typeface="Times New Roman" pitchFamily="18" charset="0"/>
                <a:cs typeface="Times New Roman" pitchFamily="18" charset="0"/>
              </a:rPr>
              <a:t>Blanco Azul</a:t>
            </a:r>
          </a:p>
          <a:p>
            <a:pPr marL="64008" indent="0" algn="ctr">
              <a:buNone/>
            </a:pPr>
            <a:r>
              <a:rPr lang="es-CO" dirty="0" smtClean="0">
                <a:latin typeface="Times New Roman" pitchFamily="18" charset="0"/>
                <a:cs typeface="Times New Roman" pitchFamily="18" charset="0"/>
              </a:rPr>
              <a:t>Naranja </a:t>
            </a:r>
          </a:p>
          <a:p>
            <a:pPr marL="64008" indent="0" algn="ctr">
              <a:buNone/>
            </a:pPr>
            <a:r>
              <a:rPr lang="es-CO" dirty="0" smtClean="0">
                <a:latin typeface="Times New Roman" pitchFamily="18" charset="0"/>
                <a:cs typeface="Times New Roman" pitchFamily="18" charset="0"/>
              </a:rPr>
              <a:t>Blanco Café</a:t>
            </a:r>
            <a:r>
              <a:rPr lang="es-CO" dirty="0">
                <a:latin typeface="Times New Roman" pitchFamily="18" charset="0"/>
                <a:cs typeface="Times New Roman" pitchFamily="18" charset="0"/>
              </a:rPr>
              <a:t> </a:t>
            </a:r>
            <a:r>
              <a:rPr lang="es-CO" dirty="0" smtClean="0">
                <a:latin typeface="Times New Roman" pitchFamily="18" charset="0"/>
                <a:cs typeface="Times New Roman" pitchFamily="18" charset="0"/>
              </a:rPr>
              <a:t>O Marr</a:t>
            </a:r>
            <a:r>
              <a:rPr lang="es-CO" dirty="0" smtClean="0"/>
              <a:t>ón </a:t>
            </a:r>
          </a:p>
          <a:p>
            <a:pPr marL="64008" indent="0" algn="ctr">
              <a:buNone/>
            </a:pPr>
            <a:r>
              <a:rPr lang="es-CO" dirty="0" smtClean="0"/>
              <a:t>Café O Marrón </a:t>
            </a:r>
          </a:p>
        </p:txBody>
      </p:sp>
    </p:spTree>
    <p:extLst>
      <p:ext uri="{BB962C8B-B14F-4D97-AF65-F5344CB8AC3E}">
        <p14:creationId xmlns:p14="http://schemas.microsoft.com/office/powerpoint/2010/main" val="25912975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Normas T568 B</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35496" y="1916832"/>
            <a:ext cx="8229600" cy="4572000"/>
          </a:xfrm>
        </p:spPr>
        <p:txBody>
          <a:bodyPr/>
          <a:lstStyle/>
          <a:p>
            <a:pPr marL="64008" indent="0" algn="ctr">
              <a:buNone/>
            </a:pPr>
            <a:r>
              <a:rPr lang="es-CO" dirty="0" smtClean="0">
                <a:latin typeface="Times New Roman" pitchFamily="18" charset="0"/>
                <a:cs typeface="Times New Roman" pitchFamily="18" charset="0"/>
              </a:rPr>
              <a:t>Blanco Naranja </a:t>
            </a:r>
          </a:p>
          <a:p>
            <a:pPr marL="64008" indent="0" algn="ctr">
              <a:buNone/>
            </a:pPr>
            <a:r>
              <a:rPr lang="es-CO" dirty="0" smtClean="0">
                <a:latin typeface="Times New Roman" pitchFamily="18" charset="0"/>
                <a:cs typeface="Times New Roman" pitchFamily="18" charset="0"/>
              </a:rPr>
              <a:t>Naranja</a:t>
            </a:r>
          </a:p>
          <a:p>
            <a:pPr marL="64008" indent="0" algn="ctr">
              <a:buNone/>
            </a:pPr>
            <a:r>
              <a:rPr lang="es-CO" dirty="0" smtClean="0">
                <a:latin typeface="Times New Roman" pitchFamily="18" charset="0"/>
                <a:cs typeface="Times New Roman" pitchFamily="18" charset="0"/>
              </a:rPr>
              <a:t>Blanco Verde </a:t>
            </a:r>
          </a:p>
          <a:p>
            <a:pPr marL="64008" indent="0" algn="ctr">
              <a:buNone/>
            </a:pPr>
            <a:r>
              <a:rPr lang="es-CO" dirty="0" smtClean="0">
                <a:latin typeface="Times New Roman" pitchFamily="18" charset="0"/>
                <a:cs typeface="Times New Roman" pitchFamily="18" charset="0"/>
              </a:rPr>
              <a:t>Azul</a:t>
            </a:r>
          </a:p>
          <a:p>
            <a:pPr marL="64008" indent="0" algn="ctr">
              <a:buNone/>
            </a:pPr>
            <a:r>
              <a:rPr lang="es-CO" dirty="0" smtClean="0">
                <a:latin typeface="Times New Roman" pitchFamily="18" charset="0"/>
                <a:cs typeface="Times New Roman" pitchFamily="18" charset="0"/>
              </a:rPr>
              <a:t>Blanco Azul</a:t>
            </a:r>
          </a:p>
          <a:p>
            <a:pPr marL="64008" indent="0" algn="ctr">
              <a:buNone/>
            </a:pPr>
            <a:r>
              <a:rPr lang="es-CO" dirty="0" smtClean="0">
                <a:latin typeface="Times New Roman" pitchFamily="18" charset="0"/>
                <a:cs typeface="Times New Roman" pitchFamily="18" charset="0"/>
              </a:rPr>
              <a:t>Verde </a:t>
            </a:r>
          </a:p>
          <a:p>
            <a:pPr marL="64008" indent="0" algn="ctr">
              <a:buNone/>
            </a:pPr>
            <a:r>
              <a:rPr lang="es-CO" dirty="0" smtClean="0">
                <a:latin typeface="Times New Roman" pitchFamily="18" charset="0"/>
                <a:cs typeface="Times New Roman" pitchFamily="18" charset="0"/>
              </a:rPr>
              <a:t>Blanco Café O Marrón </a:t>
            </a:r>
          </a:p>
          <a:p>
            <a:pPr marL="64008" indent="0" algn="ctr">
              <a:buNone/>
            </a:pPr>
            <a:r>
              <a:rPr lang="es-CO" dirty="0" smtClean="0">
                <a:latin typeface="Times New Roman" pitchFamily="18" charset="0"/>
                <a:cs typeface="Times New Roman" pitchFamily="18" charset="0"/>
              </a:rPr>
              <a:t>Café O Marrón </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6272741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Que Es Un Paquete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539552" y="2924944"/>
            <a:ext cx="7239000" cy="4846320"/>
          </a:xfrm>
        </p:spPr>
        <p:txBody>
          <a:bodyPr/>
          <a:lstStyle/>
          <a:p>
            <a:pPr marL="64008" indent="0" algn="ctr">
              <a:buNone/>
            </a:pPr>
            <a:r>
              <a:rPr lang="es-CO" dirty="0" smtClean="0">
                <a:latin typeface="Times New Roman" pitchFamily="18" charset="0"/>
                <a:cs typeface="Times New Roman" pitchFamily="18" charset="0"/>
              </a:rPr>
              <a:t>Son los que van con </a:t>
            </a:r>
            <a:r>
              <a:rPr lang="es-CO" dirty="0" err="1" smtClean="0">
                <a:latin typeface="Times New Roman" pitchFamily="18" charset="0"/>
                <a:cs typeface="Times New Roman" pitchFamily="18" charset="0"/>
              </a:rPr>
              <a:t>rotacion</a:t>
            </a:r>
            <a:r>
              <a:rPr lang="es-CO" dirty="0" smtClean="0">
                <a:latin typeface="Times New Roman" pitchFamily="18" charset="0"/>
                <a:cs typeface="Times New Roman" pitchFamily="18" charset="0"/>
              </a:rPr>
              <a:t> binaria, unidad de </a:t>
            </a:r>
            <a:r>
              <a:rPr lang="es-CO" dirty="0" err="1" smtClean="0">
                <a:latin typeface="Times New Roman" pitchFamily="18" charset="0"/>
                <a:cs typeface="Times New Roman" pitchFamily="18" charset="0"/>
              </a:rPr>
              <a:t>infrormacion</a:t>
            </a:r>
            <a:r>
              <a:rPr lang="es-CO" dirty="0" smtClean="0">
                <a:latin typeface="Times New Roman" pitchFamily="18" charset="0"/>
                <a:cs typeface="Times New Roman" pitchFamily="18" charset="0"/>
              </a:rPr>
              <a:t> que es mandada atreves de una red </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5909109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Que Es Un Puerto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p:txBody>
          <a:bodyPr/>
          <a:lstStyle/>
          <a:p>
            <a:pPr marL="64008" indent="0" algn="ctr">
              <a:buNone/>
            </a:pPr>
            <a:r>
              <a:rPr lang="es-CO" dirty="0" smtClean="0">
                <a:latin typeface="Times New Roman" pitchFamily="18" charset="0"/>
                <a:cs typeface="Times New Roman" pitchFamily="18" charset="0"/>
              </a:rPr>
              <a:t>Ubicación de entra y salida va de un estado de 0- 65535.</a:t>
            </a:r>
          </a:p>
          <a:p>
            <a:pPr marL="64008" indent="0" algn="ctr">
              <a:buNone/>
            </a:pPr>
            <a:r>
              <a:rPr lang="es-CO" dirty="0" smtClean="0">
                <a:latin typeface="Times New Roman" pitchFamily="18" charset="0"/>
                <a:cs typeface="Times New Roman" pitchFamily="18" charset="0"/>
              </a:rPr>
              <a:t>HTTP 80</a:t>
            </a:r>
          </a:p>
          <a:p>
            <a:pPr marL="64008" indent="0" algn="ctr">
              <a:buNone/>
            </a:pPr>
            <a:r>
              <a:rPr lang="es-CO" dirty="0" smtClean="0">
                <a:latin typeface="Times New Roman" pitchFamily="18" charset="0"/>
                <a:cs typeface="Times New Roman" pitchFamily="18" charset="0"/>
              </a:rPr>
              <a:t>FTP  21</a:t>
            </a:r>
          </a:p>
          <a:p>
            <a:pPr marL="64008" indent="0" algn="ctr">
              <a:buNone/>
            </a:pPr>
            <a:r>
              <a:rPr lang="es-CO" dirty="0" smtClean="0">
                <a:latin typeface="Times New Roman" pitchFamily="18" charset="0"/>
                <a:cs typeface="Times New Roman" pitchFamily="18" charset="0"/>
              </a:rPr>
              <a:t>SMTP 25</a:t>
            </a:r>
          </a:p>
          <a:p>
            <a:pPr marL="64008" indent="0" algn="ctr">
              <a:buNone/>
            </a:pPr>
            <a:r>
              <a:rPr lang="es-CO" dirty="0" smtClean="0">
                <a:latin typeface="Times New Roman" pitchFamily="18" charset="0"/>
                <a:cs typeface="Times New Roman" pitchFamily="18" charset="0"/>
              </a:rPr>
              <a:t>SSH 22</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4101324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6122152"/>
          </a:xfrm>
        </p:spPr>
        <p:txBody>
          <a:bodyPr/>
          <a:lstStyle/>
          <a:p>
            <a:pPr marL="64008" indent="0" algn="ctr">
              <a:buNone/>
            </a:pPr>
            <a:endParaRPr lang="es-CO" dirty="0" smtClean="0"/>
          </a:p>
          <a:p>
            <a:pPr marL="64008" indent="0" algn="ctr">
              <a:buNone/>
            </a:pPr>
            <a:endParaRPr lang="es-CO" dirty="0"/>
          </a:p>
          <a:p>
            <a:pPr marL="64008" indent="0" algn="ctr">
              <a:buNone/>
            </a:pPr>
            <a:endParaRPr lang="es-CO" dirty="0" smtClean="0"/>
          </a:p>
          <a:p>
            <a:pPr marL="64008" indent="0" algn="ctr">
              <a:buNone/>
            </a:pPr>
            <a:r>
              <a:rPr lang="es-CO" sz="6000" b="1" dirty="0" smtClean="0">
                <a:latin typeface="Times New Roman" pitchFamily="18" charset="0"/>
                <a:cs typeface="Times New Roman" pitchFamily="18" charset="0"/>
              </a:rPr>
              <a:t> </a:t>
            </a:r>
            <a:r>
              <a:rPr lang="es-CO" sz="6000" b="1" dirty="0" smtClean="0">
                <a:solidFill>
                  <a:schemeClr val="accent1">
                    <a:lumMod val="75000"/>
                  </a:schemeClr>
                </a:solidFill>
                <a:latin typeface="Times New Roman" pitchFamily="18" charset="0"/>
                <a:cs typeface="Times New Roman" pitchFamily="18" charset="0"/>
              </a:rPr>
              <a:t>Temas Vistos En El Tercer Periodo</a:t>
            </a:r>
          </a:p>
        </p:txBody>
      </p:sp>
    </p:spTree>
    <p:extLst>
      <p:ext uri="{BB962C8B-B14F-4D97-AF65-F5344CB8AC3E}">
        <p14:creationId xmlns:p14="http://schemas.microsoft.com/office/powerpoint/2010/main" val="41574585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O" dirty="0" smtClean="0">
                <a:latin typeface="Times New Roman" pitchFamily="18" charset="0"/>
                <a:cs typeface="Times New Roman" pitchFamily="18" charset="0"/>
              </a:rPr>
              <a:t>Que Es Sincrónica y Asincrónica</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539552" y="2852936"/>
            <a:ext cx="7239000" cy="4846320"/>
          </a:xfrm>
        </p:spPr>
        <p:txBody>
          <a:bodyPr/>
          <a:lstStyle/>
          <a:p>
            <a:pPr algn="ctr"/>
            <a:r>
              <a:rPr lang="es-CO" dirty="0" smtClean="0">
                <a:latin typeface="Times New Roman" pitchFamily="18" charset="0"/>
                <a:cs typeface="Times New Roman" pitchFamily="18" charset="0"/>
              </a:rPr>
              <a:t>Sincrónica: Enviar  información al correo sin necesidad de estar En Línea </a:t>
            </a:r>
          </a:p>
          <a:p>
            <a:pPr algn="ctr"/>
            <a:r>
              <a:rPr lang="es-CO" dirty="0" smtClean="0">
                <a:latin typeface="Times New Roman" pitchFamily="18" charset="0"/>
                <a:cs typeface="Times New Roman" pitchFamily="18" charset="0"/>
              </a:rPr>
              <a:t>Asincrónica: Chatear o hablar en línea (Online)</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1329332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Que Son Redes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395536" y="3068960"/>
            <a:ext cx="7239000" cy="4846320"/>
          </a:xfrm>
        </p:spPr>
        <p:txBody>
          <a:bodyPr/>
          <a:lstStyle/>
          <a:p>
            <a:pPr algn="ctr"/>
            <a:r>
              <a:rPr lang="es-CO" dirty="0" smtClean="0">
                <a:latin typeface="Times New Roman" pitchFamily="18" charset="0"/>
                <a:cs typeface="Times New Roman" pitchFamily="18" charset="0"/>
              </a:rPr>
              <a:t>Es Un Conjunto de dispositivos interconectados entre si que permiten compartir servicios e </a:t>
            </a:r>
            <a:r>
              <a:rPr lang="es-CO" dirty="0" err="1" smtClean="0">
                <a:latin typeface="Times New Roman" pitchFamily="18" charset="0"/>
                <a:cs typeface="Times New Roman" pitchFamily="18" charset="0"/>
              </a:rPr>
              <a:t>informacion</a:t>
            </a:r>
            <a:r>
              <a:rPr lang="es-CO" dirty="0" smtClean="0">
                <a:latin typeface="Times New Roman" pitchFamily="18" charset="0"/>
                <a:cs typeface="Times New Roman" pitchFamily="18" charset="0"/>
              </a:rPr>
              <a:t>.</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2933266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latin typeface="Times New Roman" pitchFamily="18" charset="0"/>
                <a:cs typeface="Times New Roman" pitchFamily="18" charset="0"/>
              </a:rPr>
              <a:t>Red </a:t>
            </a:r>
            <a:r>
              <a:rPr lang="es-CO" dirty="0" err="1" smtClean="0">
                <a:latin typeface="Times New Roman" pitchFamily="18" charset="0"/>
                <a:cs typeface="Times New Roman" pitchFamily="18" charset="0"/>
              </a:rPr>
              <a:t>Informatica</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539552" y="2780928"/>
            <a:ext cx="7239000" cy="4846320"/>
          </a:xfrm>
        </p:spPr>
        <p:txBody>
          <a:bodyPr/>
          <a:lstStyle/>
          <a:p>
            <a:pPr marL="64008" indent="0" algn="ctr">
              <a:buNone/>
            </a:pPr>
            <a:r>
              <a:rPr lang="es-CO" dirty="0" smtClean="0">
                <a:latin typeface="Times New Roman" pitchFamily="18" charset="0"/>
                <a:cs typeface="Times New Roman" pitchFamily="18" charset="0"/>
              </a:rPr>
              <a:t>Conjunto de uno o mas computadores interconectados por medio de tarjetas de red que transmiten o comparten diferentes tipos de cosas un  Ejemplo muy claro seria el  Internet</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662982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r"/>
            <a:r>
              <a:rPr lang="es-CO" b="1" dirty="0" smtClean="0">
                <a:latin typeface="Times New Roman" pitchFamily="18" charset="0"/>
                <a:cs typeface="Times New Roman" pitchFamily="18" charset="0"/>
              </a:rPr>
              <a:t>Medios</a:t>
            </a:r>
            <a:r>
              <a:rPr lang="es-CO" dirty="0" smtClean="0"/>
              <a:t>  </a:t>
            </a:r>
            <a:r>
              <a:rPr lang="es-CO" dirty="0" smtClean="0">
                <a:latin typeface="Times New Roman" pitchFamily="18" charset="0"/>
                <a:cs typeface="Times New Roman" pitchFamily="18" charset="0"/>
              </a:rPr>
              <a:t>De Transmisión</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539552" y="2780928"/>
            <a:ext cx="7239000" cy="4846320"/>
          </a:xfrm>
        </p:spPr>
        <p:txBody>
          <a:bodyPr/>
          <a:lstStyle/>
          <a:p>
            <a:pPr marL="64008" indent="0" algn="ctr">
              <a:buNone/>
            </a:pPr>
            <a:r>
              <a:rPr lang="es-CO" dirty="0" smtClean="0">
                <a:latin typeface="Times New Roman" pitchFamily="18" charset="0"/>
                <a:cs typeface="Times New Roman" pitchFamily="18" charset="0"/>
              </a:rPr>
              <a:t>Cable Coaxial </a:t>
            </a:r>
          </a:p>
          <a:p>
            <a:pPr marL="64008" indent="0" algn="ctr">
              <a:buNone/>
            </a:pPr>
            <a:r>
              <a:rPr lang="es-CO" dirty="0" smtClean="0">
                <a:latin typeface="Times New Roman" pitchFamily="18" charset="0"/>
                <a:cs typeface="Times New Roman" pitchFamily="18" charset="0"/>
              </a:rPr>
              <a:t>Cable de </a:t>
            </a:r>
            <a:r>
              <a:rPr lang="es-CO" dirty="0" err="1" smtClean="0">
                <a:latin typeface="Times New Roman" pitchFamily="18" charset="0"/>
                <a:cs typeface="Times New Roman" pitchFamily="18" charset="0"/>
              </a:rPr>
              <a:t>pat</a:t>
            </a:r>
            <a:r>
              <a:rPr lang="es-CO" dirty="0" smtClean="0">
                <a:latin typeface="Times New Roman" pitchFamily="18" charset="0"/>
                <a:cs typeface="Times New Roman" pitchFamily="18" charset="0"/>
              </a:rPr>
              <a:t> </a:t>
            </a:r>
            <a:r>
              <a:rPr lang="es-CO" dirty="0" err="1" smtClean="0">
                <a:latin typeface="Times New Roman" pitchFamily="18" charset="0"/>
                <a:cs typeface="Times New Roman" pitchFamily="18" charset="0"/>
              </a:rPr>
              <a:t>trensado</a:t>
            </a:r>
            <a:r>
              <a:rPr lang="es-CO" dirty="0" smtClean="0">
                <a:latin typeface="Times New Roman" pitchFamily="18" charset="0"/>
                <a:cs typeface="Times New Roman" pitchFamily="18" charset="0"/>
              </a:rPr>
              <a:t> (UTP)</a:t>
            </a:r>
          </a:p>
          <a:p>
            <a:pPr marL="64008" indent="0" algn="ctr">
              <a:buNone/>
            </a:pPr>
            <a:r>
              <a:rPr lang="es-CO" dirty="0" smtClean="0">
                <a:latin typeface="Times New Roman" pitchFamily="18" charset="0"/>
                <a:cs typeface="Times New Roman" pitchFamily="18" charset="0"/>
              </a:rPr>
              <a:t>Fibra </a:t>
            </a:r>
            <a:r>
              <a:rPr lang="es-CO" dirty="0" err="1" smtClean="0">
                <a:latin typeface="Times New Roman" pitchFamily="18" charset="0"/>
                <a:cs typeface="Times New Roman" pitchFamily="18" charset="0"/>
              </a:rPr>
              <a:t>optica</a:t>
            </a:r>
            <a:r>
              <a:rPr lang="es-CO" dirty="0" smtClean="0">
                <a:latin typeface="Times New Roman" pitchFamily="18" charset="0"/>
                <a:cs typeface="Times New Roman" pitchFamily="18" charset="0"/>
              </a:rPr>
              <a:t> (Haz De Luz)</a:t>
            </a:r>
          </a:p>
          <a:p>
            <a:pPr marL="64008" indent="0" algn="ctr">
              <a:buNone/>
            </a:pPr>
            <a:r>
              <a:rPr lang="es-CO" dirty="0" err="1" smtClean="0">
                <a:latin typeface="Times New Roman" pitchFamily="18" charset="0"/>
                <a:cs typeface="Times New Roman" pitchFamily="18" charset="0"/>
              </a:rPr>
              <a:t>Inalambrico</a:t>
            </a:r>
            <a:r>
              <a:rPr lang="es-CO" dirty="0" smtClean="0">
                <a:latin typeface="Times New Roman" pitchFamily="18" charset="0"/>
                <a:cs typeface="Times New Roman" pitchFamily="18" charset="0"/>
              </a:rPr>
              <a:t>(</a:t>
            </a:r>
            <a:r>
              <a:rPr lang="es-CO" dirty="0" err="1" smtClean="0">
                <a:latin typeface="Times New Roman" pitchFamily="18" charset="0"/>
                <a:cs typeface="Times New Roman" pitchFamily="18" charset="0"/>
              </a:rPr>
              <a:t>Wifi</a:t>
            </a:r>
            <a:r>
              <a:rPr lang="es-CO" dirty="0" smtClean="0">
                <a:latin typeface="Times New Roman" pitchFamily="18" charset="0"/>
                <a:cs typeface="Times New Roman" pitchFamily="18" charset="0"/>
              </a:rPr>
              <a:t>)</a:t>
            </a:r>
          </a:p>
          <a:p>
            <a:pPr marL="64008" indent="0" algn="ctr">
              <a:buNone/>
            </a:pPr>
            <a:r>
              <a:rPr lang="es-CO" dirty="0" smtClean="0">
                <a:latin typeface="Times New Roman" pitchFamily="18" charset="0"/>
                <a:cs typeface="Times New Roman" pitchFamily="18" charset="0"/>
              </a:rPr>
              <a:t>Señales de comunicación de onda</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1260668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b="1" dirty="0" smtClean="0">
                <a:latin typeface="Times New Roman" pitchFamily="18" charset="0"/>
                <a:cs typeface="Times New Roman" pitchFamily="18" charset="0"/>
              </a:rPr>
              <a:t>Dispositivos De Red</a:t>
            </a:r>
            <a:endParaRPr lang="es-CO" b="1" dirty="0">
              <a:latin typeface="Times New Roman" pitchFamily="18" charset="0"/>
              <a:cs typeface="Times New Roman" pitchFamily="18" charset="0"/>
            </a:endParaRPr>
          </a:p>
        </p:txBody>
      </p:sp>
      <p:sp>
        <p:nvSpPr>
          <p:cNvPr id="3" name="2 Marcador de contenido"/>
          <p:cNvSpPr>
            <a:spLocks noGrp="1"/>
          </p:cNvSpPr>
          <p:nvPr>
            <p:ph idx="1"/>
          </p:nvPr>
        </p:nvSpPr>
        <p:spPr>
          <a:xfrm>
            <a:off x="539552" y="1556792"/>
            <a:ext cx="7239000" cy="4846320"/>
          </a:xfrm>
        </p:spPr>
        <p:txBody>
          <a:bodyPr>
            <a:normAutofit fontScale="92500" lnSpcReduction="10000"/>
          </a:bodyPr>
          <a:lstStyle/>
          <a:p>
            <a:pPr marL="64008" indent="0" algn="ctr">
              <a:buNone/>
            </a:pPr>
            <a:r>
              <a:rPr lang="es-CO" dirty="0" smtClean="0">
                <a:latin typeface="Times New Roman" pitchFamily="18" charset="0"/>
                <a:cs typeface="Times New Roman" pitchFamily="18" charset="0"/>
              </a:rPr>
              <a:t>Hub: Dispositivo que pone en contacto a una serie de ordenadores</a:t>
            </a:r>
          </a:p>
          <a:p>
            <a:pPr marL="64008" indent="0" algn="ctr">
              <a:buNone/>
            </a:pPr>
            <a:r>
              <a:rPr lang="es-CO" dirty="0" smtClean="0">
                <a:latin typeface="Times New Roman" pitchFamily="18" charset="0"/>
                <a:cs typeface="Times New Roman" pitchFamily="18" charset="0"/>
              </a:rPr>
              <a:t>Switch: Dispositivos que pone en contacto a los ordenadores que este conectados a el </a:t>
            </a:r>
          </a:p>
          <a:p>
            <a:pPr marL="64008" indent="0" algn="ctr">
              <a:buNone/>
            </a:pPr>
            <a:r>
              <a:rPr lang="es-CO" dirty="0" smtClean="0">
                <a:latin typeface="Times New Roman" pitchFamily="18" charset="0"/>
                <a:cs typeface="Times New Roman" pitchFamily="18" charset="0"/>
              </a:rPr>
              <a:t>Modem:</a:t>
            </a:r>
            <a:r>
              <a:rPr lang="es-CO" dirty="0"/>
              <a:t> </a:t>
            </a:r>
            <a:r>
              <a:rPr lang="es-CO" dirty="0">
                <a:latin typeface="Times New Roman" pitchFamily="18" charset="0"/>
                <a:cs typeface="Times New Roman" pitchFamily="18" charset="0"/>
              </a:rPr>
              <a:t>es el dispositivo que convierte las señales digitales en analógicas (modulación) y viceversa (demodulación</a:t>
            </a:r>
            <a:r>
              <a:rPr lang="es-CO" dirty="0" smtClean="0"/>
              <a:t>).</a:t>
            </a:r>
            <a:endParaRPr lang="es-CO" dirty="0" smtClean="0">
              <a:latin typeface="Times New Roman" pitchFamily="18" charset="0"/>
              <a:cs typeface="Times New Roman" pitchFamily="18" charset="0"/>
            </a:endParaRPr>
          </a:p>
          <a:p>
            <a:pPr marL="64008" indent="0" algn="ctr">
              <a:buNone/>
            </a:pPr>
            <a:r>
              <a:rPr lang="es-CO" dirty="0" smtClean="0">
                <a:latin typeface="Times New Roman" pitchFamily="18" charset="0"/>
                <a:cs typeface="Times New Roman" pitchFamily="18" charset="0"/>
              </a:rPr>
              <a:t>Router : Dispositivo  de red de comunicación de datos </a:t>
            </a:r>
          </a:p>
          <a:p>
            <a:pPr marL="64008" indent="0" algn="ctr">
              <a:buNone/>
            </a:pPr>
            <a:r>
              <a:rPr lang="es-CO" dirty="0" smtClean="0">
                <a:latin typeface="Times New Roman" pitchFamily="18" charset="0"/>
                <a:cs typeface="Times New Roman" pitchFamily="18" charset="0"/>
              </a:rPr>
              <a:t>Path Panel :</a:t>
            </a:r>
            <a:r>
              <a:rPr lang="es-CO" dirty="0"/>
              <a:t> </a:t>
            </a:r>
            <a:r>
              <a:rPr lang="es-CO" sz="3200" dirty="0" smtClean="0">
                <a:latin typeface="Times New Roman" pitchFamily="18" charset="0"/>
                <a:cs typeface="Times New Roman" pitchFamily="18" charset="0"/>
              </a:rPr>
              <a:t>es </a:t>
            </a:r>
            <a:r>
              <a:rPr lang="es-CO" sz="3200" dirty="0">
                <a:latin typeface="Times New Roman" pitchFamily="18" charset="0"/>
                <a:cs typeface="Times New Roman" pitchFamily="18" charset="0"/>
              </a:rPr>
              <a:t>el elemento encargado de recibir todos los cables del cableado estructurado. Sirve como un organizador de las conexiones de la red</a:t>
            </a:r>
            <a:endParaRPr lang="es-CO" sz="3200" dirty="0" smtClean="0">
              <a:latin typeface="Times New Roman" pitchFamily="18" charset="0"/>
              <a:cs typeface="Times New Roman" pitchFamily="18" charset="0"/>
            </a:endParaRPr>
          </a:p>
          <a:p>
            <a:pPr marL="64008" indent="0" algn="ctr">
              <a:buNone/>
            </a:pP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498264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err="1" smtClean="0">
                <a:latin typeface="Times New Roman" pitchFamily="18" charset="0"/>
                <a:cs typeface="Times New Roman" pitchFamily="18" charset="0"/>
              </a:rPr>
              <a:t>Funcion</a:t>
            </a:r>
            <a:r>
              <a:rPr lang="es-CO" dirty="0" smtClean="0">
                <a:latin typeface="Times New Roman" pitchFamily="18" charset="0"/>
                <a:cs typeface="Times New Roman" pitchFamily="18" charset="0"/>
              </a:rPr>
              <a:t> De Un Modem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467544" y="2420888"/>
            <a:ext cx="7239000" cy="4846320"/>
          </a:xfrm>
        </p:spPr>
        <p:txBody>
          <a:bodyPr/>
          <a:lstStyle/>
          <a:p>
            <a:pPr marL="64008" indent="0" algn="ctr">
              <a:buNone/>
            </a:pPr>
            <a:r>
              <a:rPr lang="es-CO" dirty="0" smtClean="0">
                <a:latin typeface="Times New Roman" pitchFamily="18" charset="0"/>
                <a:cs typeface="Times New Roman" pitchFamily="18" charset="0"/>
              </a:rPr>
              <a:t>Circula ondas </a:t>
            </a:r>
            <a:r>
              <a:rPr lang="es-CO" dirty="0" err="1" smtClean="0">
                <a:latin typeface="Times New Roman" pitchFamily="18" charset="0"/>
                <a:cs typeface="Times New Roman" pitchFamily="18" charset="0"/>
              </a:rPr>
              <a:t>analogicas</a:t>
            </a:r>
            <a:r>
              <a:rPr lang="es-CO" dirty="0" smtClean="0">
                <a:latin typeface="Times New Roman" pitchFamily="18" charset="0"/>
                <a:cs typeface="Times New Roman" pitchFamily="18" charset="0"/>
              </a:rPr>
              <a:t>, se convierte la señal digital en </a:t>
            </a:r>
            <a:r>
              <a:rPr lang="es-CO" dirty="0" err="1" smtClean="0">
                <a:latin typeface="Times New Roman" pitchFamily="18" charset="0"/>
                <a:cs typeface="Times New Roman" pitchFamily="18" charset="0"/>
              </a:rPr>
              <a:t>analoga</a:t>
            </a:r>
            <a:r>
              <a:rPr lang="es-CO" dirty="0" smtClean="0">
                <a:latin typeface="Times New Roman" pitchFamily="18" charset="0"/>
                <a:cs typeface="Times New Roman" pitchFamily="18" charset="0"/>
              </a:rPr>
              <a:t> o En </a:t>
            </a:r>
            <a:r>
              <a:rPr lang="es-CO" dirty="0" err="1" smtClean="0">
                <a:latin typeface="Times New Roman" pitchFamily="18" charset="0"/>
                <a:cs typeface="Times New Roman" pitchFamily="18" charset="0"/>
              </a:rPr>
              <a:t>analoga</a:t>
            </a:r>
            <a:r>
              <a:rPr lang="es-CO" dirty="0" smtClean="0">
                <a:latin typeface="Times New Roman" pitchFamily="18" charset="0"/>
                <a:cs typeface="Times New Roman" pitchFamily="18" charset="0"/>
              </a:rPr>
              <a:t> a digital, transferencia de datos, Etc.</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1533384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32656"/>
            <a:ext cx="7239000" cy="1143000"/>
          </a:xfrm>
        </p:spPr>
        <p:txBody>
          <a:bodyPr>
            <a:normAutofit fontScale="90000"/>
          </a:bodyPr>
          <a:lstStyle/>
          <a:p>
            <a:pPr algn="ctr"/>
            <a:r>
              <a:rPr lang="es-CO" dirty="0" smtClean="0">
                <a:latin typeface="Times New Roman" pitchFamily="18" charset="0"/>
                <a:cs typeface="Times New Roman" pitchFamily="18" charset="0"/>
              </a:rPr>
              <a:t>Diferencias Entre Hub Y Un Switch </a:t>
            </a:r>
            <a:endParaRPr lang="es-CO" dirty="0">
              <a:latin typeface="Times New Roman" pitchFamily="18" charset="0"/>
              <a:cs typeface="Times New Roman" pitchFamily="18" charset="0"/>
            </a:endParaRPr>
          </a:p>
        </p:txBody>
      </p:sp>
      <p:sp>
        <p:nvSpPr>
          <p:cNvPr id="3" name="2 Marcador de contenido"/>
          <p:cNvSpPr>
            <a:spLocks noGrp="1"/>
          </p:cNvSpPr>
          <p:nvPr>
            <p:ph idx="1"/>
          </p:nvPr>
        </p:nvSpPr>
        <p:spPr>
          <a:xfrm>
            <a:off x="539552" y="2420888"/>
            <a:ext cx="7239000" cy="4846320"/>
          </a:xfrm>
        </p:spPr>
        <p:txBody>
          <a:bodyPr/>
          <a:lstStyle/>
          <a:p>
            <a:pPr marL="64008" indent="0" algn="ctr">
              <a:buNone/>
            </a:pPr>
            <a:r>
              <a:rPr lang="es-CO" dirty="0" smtClean="0">
                <a:latin typeface="Times New Roman" pitchFamily="18" charset="0"/>
                <a:cs typeface="Times New Roman" pitchFamily="18" charset="0"/>
              </a:rPr>
              <a:t>La diferencia entre estos dos dispositivos es la velocidad, es </a:t>
            </a:r>
            <a:r>
              <a:rPr lang="es-CO" dirty="0">
                <a:latin typeface="Times New Roman" pitchFamily="18" charset="0"/>
                <a:cs typeface="Times New Roman" pitchFamily="18" charset="0"/>
              </a:rPr>
              <a:t>S</a:t>
            </a:r>
            <a:r>
              <a:rPr lang="es-CO" dirty="0" smtClean="0">
                <a:latin typeface="Times New Roman" pitchFamily="18" charset="0"/>
                <a:cs typeface="Times New Roman" pitchFamily="18" charset="0"/>
              </a:rPr>
              <a:t>witch identifica por lo cual solo envía la información al computador que la necesita, no a los demás como lo hace el Hub.</a:t>
            </a:r>
            <a:endParaRPr lang="es-CO" dirty="0">
              <a:latin typeface="Times New Roman" pitchFamily="18" charset="0"/>
              <a:cs typeface="Times New Roman" pitchFamily="18" charset="0"/>
            </a:endParaRPr>
          </a:p>
        </p:txBody>
      </p:sp>
    </p:spTree>
    <p:extLst>
      <p:ext uri="{BB962C8B-B14F-4D97-AF65-F5344CB8AC3E}">
        <p14:creationId xmlns:p14="http://schemas.microsoft.com/office/powerpoint/2010/main" val="15870105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218</TotalTime>
  <Words>1031</Words>
  <Application>Microsoft Office PowerPoint</Application>
  <PresentationFormat>Presentación en pantalla (4:3)</PresentationFormat>
  <Paragraphs>114</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Opulento</vt:lpstr>
      <vt:lpstr>Plan De Mejoramiento Tercer Periodo </vt:lpstr>
      <vt:lpstr>Plan De Mejoramiento De 3 Periodo </vt:lpstr>
      <vt:lpstr>Presentación de PowerPoint</vt:lpstr>
      <vt:lpstr>Que Son Redes </vt:lpstr>
      <vt:lpstr>Red Informatica</vt:lpstr>
      <vt:lpstr>Medios  De Transmisión</vt:lpstr>
      <vt:lpstr>Dispositivos De Red</vt:lpstr>
      <vt:lpstr>Funcion De Un Modem </vt:lpstr>
      <vt:lpstr>Diferencias Entre Hub Y Un Switch </vt:lpstr>
      <vt:lpstr>Router </vt:lpstr>
      <vt:lpstr>Tipos De Redes  LAN MAN WAN</vt:lpstr>
      <vt:lpstr>Servidor De Tarjetas De Red </vt:lpstr>
      <vt:lpstr>Ethernet</vt:lpstr>
      <vt:lpstr>Internet</vt:lpstr>
      <vt:lpstr>Tipos de servidores </vt:lpstr>
      <vt:lpstr>Que Es Un Protocolo</vt:lpstr>
      <vt:lpstr>Protocolo OSI Y TCP/IP</vt:lpstr>
      <vt:lpstr>Protocolo De Red </vt:lpstr>
      <vt:lpstr>Su Funcion </vt:lpstr>
      <vt:lpstr>Direccion IP</vt:lpstr>
      <vt:lpstr>Mascaras De Subred </vt:lpstr>
      <vt:lpstr>Servidores DNS </vt:lpstr>
      <vt:lpstr>DHCP</vt:lpstr>
      <vt:lpstr>Puerta de enlace O Gate Way</vt:lpstr>
      <vt:lpstr>Topología De Red </vt:lpstr>
      <vt:lpstr>Normas T568 A </vt:lpstr>
      <vt:lpstr>Normas T568 B</vt:lpstr>
      <vt:lpstr>Que Es Un Paquete </vt:lpstr>
      <vt:lpstr>Que Es Un Puerto </vt:lpstr>
      <vt:lpstr>Que Es Sincrónica y Asincrónica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ss</dc:creator>
  <cp:lastModifiedBy>ss</cp:lastModifiedBy>
  <cp:revision>18</cp:revision>
  <dcterms:created xsi:type="dcterms:W3CDTF">2013-08-25T23:20:12Z</dcterms:created>
  <dcterms:modified xsi:type="dcterms:W3CDTF">2013-09-05T02:09:42Z</dcterms:modified>
</cp:coreProperties>
</file>